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505" autoAdjust="0"/>
  </p:normalViewPr>
  <p:slideViewPr>
    <p:cSldViewPr>
      <p:cViewPr varScale="1">
        <p:scale>
          <a:sx n="96" d="100"/>
          <a:sy n="96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9F80-F15F-484E-B80C-652D75C538A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BA9D-EA58-4346-B397-6DC0D2F1F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3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sigh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Grundlagen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Willkommen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Präsentation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Grundlagen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Studenten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Elektrotechnik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Physik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Grundstudium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Zeitmessungen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moderne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Analog-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Digitalschaltungen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Studium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Elektrotechnik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Physik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abgeschlossen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Elektronikbranche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tätig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wahrscheinlich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fest,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Messgerät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häufigsten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Konstruktionen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prüfen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verifizieren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Fehler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beheben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Studium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Universität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das in den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Testschaltungen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Verifizieren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Übungsaufgaben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entwürfe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häufigsten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Einsatz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kommt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Präsentation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Grundlagen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Abschluss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praktischen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Handbuch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„Oscilloscope Lab Guide and Tutorial“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wissen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was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effektiv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BA9D-EA58-4346-B397-6DC0D2F1F0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2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Durchführen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anhand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Cursorn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Methode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Zeitmessung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X- und Y-Cursor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Cursor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Cursor/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Markierungen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Cursorposition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absolute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Cursor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Bildschirmbereich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Delta-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Delta-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aufgeführt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Spitze-zu-Spitze-Spannung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setzen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Cursor Y1 und Y2 auf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Cursor X1 und X2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aufeinander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folgende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Schwellenwert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erreicht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Durchführen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mithilfe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Parametermessungen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Benutzer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angepassten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Cursorn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anhand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Parametermessungen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durchgeführt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modernen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Zeitparameter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Vpp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Vmax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Anstiegszeit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Abfallzeit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etc.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wichtigsten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Steuerelemente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Einrichten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irgendwelche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durchführen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ordnungsgemäß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Steuerelemente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der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Eingangskanäle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Unterkante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BNC-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Eingängen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größere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Reglerknopf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Volt/Division-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kleinere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Position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Versatz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Bedienfelds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größere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Reglerknopf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Sekunden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/Division-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kleinere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Position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Verzögerung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befindet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später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ausführlich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beschrieben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350582"/>
          </a:xfrm>
        </p:spPr>
        <p:txBody>
          <a:bodyPr>
            <a:normAutofit fontScale="85000" lnSpcReduction="1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Ordungsgemäßes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Einrichten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iterativer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Prozess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Nehmen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beispielsweise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Anfangsskalierung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geringen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Amplitude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Zyklen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Fall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Amplitude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dargestellten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Division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Volt/Division-Knopf,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erhöhen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in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falsche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Skailerung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kleiner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Hälfte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ausfüllt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V/div-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wesentlich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V/div-Knopf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drücken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Großteil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auszufüllen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DC-Offset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aufweist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befindet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Bildschirmmitte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darunter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Position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zentrieren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./Division-Knopf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Zeitbasisregler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Zyklen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./Division-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niedrigen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Wert,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ansteigende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abfallende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Auflösung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darzustellen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Zuletzt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stabile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erzielen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ähnlich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Spannungscursor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eingeblendet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tatsächlichen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anzuzeigen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Regel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50 %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Amplitude des Signals.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Möglichkeit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Festlegen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50 %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drücken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ausführlicher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beschrieben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Regler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zurückgehen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erneut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anpassen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gewünschte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weitere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Möglichkeit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Einrichten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Skalierungsfunktion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komplexeren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funktioniert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Funktion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Oszilloskopfunktion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einsetzen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lernen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außerdem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effektiv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manuelle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erforderlich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Professor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Skalierungsfunktion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deaktivieren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Befehl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lädt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Hinweis</a:t>
            </a:r>
            <a:r>
              <a:rPr lang="en-US" sz="11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den Professor: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Skalierungsfunktion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deaktivieren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Befehl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DISable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USB-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LAN-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Verbindung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laden.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Nachdem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diesen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Befehl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das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geladen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Skalierfunktion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dauerhaft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deaktiviert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Befehl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„enable“ (: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AUToscale</a:t>
            </a:r>
            <a:r>
              <a:rPr lang="en-US" sz="105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ENABle</a:t>
            </a:r>
            <a:r>
              <a:rPr lang="en-US" sz="1050" b="0" i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laden.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Erläuterungen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am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wenigsten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verstandene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Funktionen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besonders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Überwachung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komplexer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benötigen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synchronisierte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Bildaufnahme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Wellenformbild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tatsächlich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aufeinander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folgenden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Überwachung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typischen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führt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Datenerfassungen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Bildaufnahmen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„Live-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darzustellen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Bildaufnahme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muss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eindeutigen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synchronisiert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stabile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darzustellen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erweiterte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Triggermodi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Auswahl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gängigsten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Art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getriggert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sobald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Spannungsgrenzwert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entweder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negativer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überschreitet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sobald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niedrigeren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wechselt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ansteigender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Flankentrigger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niedrigeren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wechselt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abfallender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Flankentrigger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Fotofinish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Pferderennens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Um das Finish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Rennens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einzufangen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muss die Blende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Kamera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synchronisiert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Pferdes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Ziellinie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Vorwärtsrichtung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überquert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Beispiele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Oszilloskoptriggerung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gezeigt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links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oberhalb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Fall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überschreitet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niemals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Triggergrenzwert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Standard-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Triggermodus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„Auto“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asynchrone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scheinbar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instabile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eigentlich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Nichtverwendung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Triggermodus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„Auto“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generiert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asynchrone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Trigger,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angegebenen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Zeitraum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echtes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eintritt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unsere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synchronisiert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instabil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erscheint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zumindest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erkennen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Hätten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Triggermodus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„Normal“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oberhalb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hätte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keinerlei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würden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stabile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instabile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mittleren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ansteigende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getriggert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Triggerpegel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50 %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Fall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steigende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Bildschirmmitte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Standard-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Triggerposition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abfallende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getriggert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Der Trigger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Pegel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(+2,0 V)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näher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positiven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Jetzt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abfallende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Bildschirmmitte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Triggerpunkt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Standardposition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Triggers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Bildschirmmitte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Triggerposition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links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Verzögerung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Knopf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Positionierung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Ältere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linken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Bildschirmseite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bedeutet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hinter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„positive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Zeitdaten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DSOs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sowohl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Teile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(negative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Zeitdaten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Vortriggerdaten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hinter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(positive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Zeitdaten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Beobachtung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Vortriggerdaten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Analyse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Wellenformdaten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nützlich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Triggerfehlerbedingung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geführt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Erweiterte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Oszilloskoptriggerung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hauptsächlich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ansteigende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abfallende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Flankentrigger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Technik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Physik-Übungsexperimente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Grundstudium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bieten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moderne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fortgeschrittenere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Triggermodi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Synchronisierung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Datenzugängen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Wellenformbilderfassung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komplexeren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komplexes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Datensignal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C-Busses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eindeutigen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Bedingung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Busses,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Schreibvorgang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Adresse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I</a:t>
            </a:r>
            <a:r>
              <a:rPr lang="en-US" sz="1100" b="0" i="0" baseline="30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C-Triggerung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erforderlich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zufällige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Flankenüberschneidungen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Oszilloskop-Betriebstheorie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 Kern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DSOs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wesentliche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Komponente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Wellenformbilder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Der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wandelt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Spannungswert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Binärwert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um.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Speicheroszilloskopen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heute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geschieht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 in der Regel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Auflösung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8 Bit.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typische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Spannungswerte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Verhältnis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1:256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auflösen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Blöcke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„Attenuator“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„DC Offset“ (DC-Offset) und „Amplifier“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Verstärker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innerhalb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V/div-Knopf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spezifische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Spannungsteilernetzwerke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Abschwächerblock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eingerichtet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die Amplitude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reduzieren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Außerdem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Gewinn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Verstärkers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Knopf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Position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DC-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Versatz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geändert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hierdurch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DC-Offset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aufweist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in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gebracht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Trigger-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Zeitbasisblöcke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steuern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aufnimmt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Tatsächlich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Zeitbasisblock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Bilderfassung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beendet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beispielsweise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Speichertiefe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1.000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Punkten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besitzt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Bildschirmmitte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eingerichtet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ermöglicht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Zeitbasisblock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Speicherblock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fortlaufende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Reihenfolge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mindestens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Hälfte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gefüllt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Sobald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eintritt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ermöglicht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Zeitbasisblock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A/D-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Wandler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Speicherblöcken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weiteren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Probenerfassung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(Sampling)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gestoppt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Fall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Wellenformdaten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während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letzten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Wellenformdaten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Triggerereignis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Erfassungszyklus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abgeschlossen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gespeicherte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Proben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verarbeitet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Ältere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CPU-System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nacheinander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verarbeiten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erneut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war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zeitaufwändig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führte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manchmal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langsamen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Wellenformaktualisierungsraten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besonders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Verarbeitung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Tiefenspeicher-Datensätzen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dedizierte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angepasste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DSP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Speicherverarbeitung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Verarbeiten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Filtern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leiten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Wellenformdaten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effektiv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per Pipeline in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Anzeigespeicher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so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Durchsatz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Wellenformaktualisierungsraten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verbessern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Oszilloskop-Leistungsspezifikationen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Spezifikationen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Spezifikation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seine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höchste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Bandbreitenspezifikation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durchführen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Bandbreitenfrequenz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Tiefpass-Frequenzgang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in der Regel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Gaußscher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Gaußscher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ziemlich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einpoligen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Tiefpassfilter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Frequenzgangdarstellungen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Technik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Vorlesungen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Bode-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Diagramme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beginnt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abzuschwächen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ungenau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Sinuswellen-Eingangssignal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um 3 dB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abgeschwächt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3 dB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30%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basierend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Formel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 Log(Vo/Vi).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Auswählen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Eingangssinuswellen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Bandbreitenfrequenz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30% (-3 dB)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abgeschwächt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niemals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derselben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Analog-/RF-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Messanordnungen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Sinuswellen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empfohlen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dreimal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höchste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Eingangssinuswelle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1/3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Regel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minimal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abgeschwächt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Anordnungen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heutzutage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geläufiger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mindestens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fünfmal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höchste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System.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vielleicht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Technik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Vorlesungen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setzen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mehreren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Sinuswellen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zusammen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mindestens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fünfmal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höchste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Signal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fünften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Harmonischen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minimaler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unterschiedlicher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dasselbe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100 MHz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links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100-MHz-Taktsignal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aussieht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100 MHz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höheren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Harmonischen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dermaßen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abgeschwächt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praktisch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Grundfrequenzkomponente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übrig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bleibt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(100-MHz-Sinuswelle).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dasselbe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100-MHz-Taktsignal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aussieht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500 MHz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500 MHz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100-MHz-Grundfrequenzkomponente,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dritte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fünfte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Harmonische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angemessener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Genauigkeit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Faktor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Anordnungen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Faustregel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tatsächlich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Methode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basierend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tatsächlichen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Frequenzinhalt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Hochgeschwindigkeitsflanken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unabhängig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Taktfrequenz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Methode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Applikationsbericht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Präsentation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Überschrift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„Evaluating Oscilloscope Bandwidths for your Applications“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Bewerten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Oszilloskopbandbreiten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Anordnungen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389"/>
              </a:spcBef>
            </a:pPr>
            <a:r>
              <a:rPr lang="en-US" sz="1100" b="1" dirty="0" err="1">
                <a:solidFill>
                  <a:srgbClr val="000000"/>
                </a:solidFill>
                <a:latin typeface="Arial"/>
              </a:rPr>
              <a:t>Übersicht</a:t>
            </a:r>
            <a:endParaRPr lang="en-US" sz="1100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In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dieser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Präsentation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beginnen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wir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mit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der Definition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eines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Oszilloskops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Anschließend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werden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folgende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Themen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besprochen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Grundlagen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zu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Messsonden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Durchführung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von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Messungen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Skalieren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von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Wellenformen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Erläuterungen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zum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Triggern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Betriebstheorie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und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Spezifikationen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Dynamische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Messsondenmodelle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und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Messsondenbelastung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Verwenden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des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Übungshandbuchs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89"/>
              </a:spcBef>
            </a:pPr>
            <a:r>
              <a:rPr lang="en-US" sz="1100" dirty="0" err="1">
                <a:solidFill>
                  <a:srgbClr val="000000"/>
                </a:solidFill>
                <a:latin typeface="Arial"/>
              </a:rPr>
              <a:t>Weitere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technische</a:t>
            </a:r>
            <a:r>
              <a:rPr lang="en-US" sz="11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</a:rPr>
              <a:t>Ressourcen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None/>
            </a:pPr>
            <a:fld id="{C32BD36E-3B69-471C-9B1C-18E905ADDE85}" type="slidenum">
              <a:rPr lang="en-US">
                <a:latin typeface="Arial"/>
              </a:rPr>
              <a:pPr algn="r">
                <a:buNone/>
              </a:pPr>
              <a:t>2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Weitere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Oszilloskopspezifikationen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zwar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Spezifikation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weitere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Spezifikationen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Auswahl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berücksichtigen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Hierzu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gehören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Abtastrate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Samplingrate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mindestens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4x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Bandbreite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Speichertiefe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Länge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erfassbaren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Anzahl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Kanäle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Kanälen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MSO-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bieten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zusätzlich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Erfassungskanäle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logischer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Zeitgebung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komplexere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Sätze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überwachen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Wellenformaktualisierungsrate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Aktualisierungsraten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bedeuten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Bildaufnahmen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Wahrscheinlichkeit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erhöht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seltene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Ereignisse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beispielsweise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Störimpulse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Anzeigequalität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Bildschirmgröße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Auflösung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Anzahl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Intensitätsabstufungen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Intensitätsabstufung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wichtiges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Merkmal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Anzeigequalität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Rauschen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and Jitter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beobachten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intuitiv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beurteilen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Erweiterte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Triggermodi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ermöglichen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Synchronisierung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komplexeren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z. B.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serieller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Busse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Weiteres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-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Dynamisches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/AC-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Messsondenmodell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/DC-Modell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10:1-Messsonde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gesprochen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statische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/DC-Modell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erheblich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vereinfacht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Komponenten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entfernt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Übrig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blieb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Spannungsteilernetzwerk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Widerständen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nun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/AC-Modell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bzw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berücksichtigen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Auswirkungen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cable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also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Messsondenkabels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also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 BNC-Anschluss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inhärente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parasitäre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Kapazitäten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Messsondenmodells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bedeutet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absichtlich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vorgesehen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existieren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was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variablen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Kompensationskondensator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absichtlich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vorgesehen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natürlichen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inhärenten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auszugleichen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Reaktanz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Kombination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cable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dasselbe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Abschwächungsverhältnis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aufweisen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Abschwächung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aufgrund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Widerstandskomponenten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Modell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auftritt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neunmal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Weise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dieselbe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10:1-Reduzierung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Amplituden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am BNC-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AC-/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Bedingungen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ohmschen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Netzwerk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Bedingungen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neunmal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C-parallel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außerdem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RC-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Zeitkonstante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RC-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Zeitkonstanten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Kompensieren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zunächst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 „Probe Comp“-Anschluss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Bedienfeld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Anschluss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„Demo2“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gekennzeichnet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Anschluss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1-kHz-Rechteckwelle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Messsondenkompensation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Zyklen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Signals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links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nahezu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perfekte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Rechteckwelle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beobachten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richtig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Verzerrung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Abbildung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Verzerrung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korrigieren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variablen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Kompensationskondensator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kleinen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Schlitzschraubendreher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verzerrungsfreie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Wellenlinien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perfekte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Rechteckwellen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Sobald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ordnungsgemäß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nächsten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gute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gelegentlich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am Anschluss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Messsondenkompensation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anzuschließen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sicherzustellen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ordnungsgemäß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Messsondenbelastung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ordnungsgemäßen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10:1-Messsonden,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erzielen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muss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Messsondenbelastung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berücksichtigt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Anders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ausgedrückt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Messobjekt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Verhalten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beeinflusst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beliebiges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selbst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Teil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Messobjekts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Verhalten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gewissem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Maße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belasten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ändern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Um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Ausmaß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Belastung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Oszilloskopmodell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Widerstand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Kondensator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vereinfacht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Berechnen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nun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580682" cy="411542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Aufgabe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Nehmen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Folgendes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an: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15 pF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cable</a:t>
            </a:r>
            <a:r>
              <a:rPr lang="en-US" sz="11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100 pF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15 pF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Serienkombination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(9 M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 M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), also 10 M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ordnungsgemäßer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anhand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Reaktanzgleichungen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angegeben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Denken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daran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Reaktanz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neunmal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Reaktanz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Gleichsetzung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RC-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Zeitkonstanten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Kombination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Kombination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Kombination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cable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anhand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berechneten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Wertes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comp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Wert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Serienkombination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parallelen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Komponenten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das Modell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Messobjekts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einbeziehen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festzustellen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ohne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zusätzlichen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Belastungskomponenten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simulierte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berechnete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Differenz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Signalleistung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jetzt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Reaktanz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1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load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MHz.</a:t>
            </a:r>
            <a:endParaRPr lang="en-US" sz="1100" b="0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Glauben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Maß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Reaktanz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Belastung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Verhalten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auswirkt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endParaRPr lang="en-US" sz="1100" dirty="0" smtClean="0"/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10:1-Messsonde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Hochfrequenzanordnungen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aufgrund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Messsondenbelastung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NICHT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ideale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Lösung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bessere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Lösung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wäre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vielleicht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Einsatz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Regel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wesentlich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niedrigere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Eingangskapazität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Hochfrequenzanordnungen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Allerdings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entsprechend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passive 10:1-Messsonde.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Handbuchs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„Oscilloscope Lab Guide and Tutorial“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Oszilloskop-Übungshandbuch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Tutorial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kostenlos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folgender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Adresse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heruntergeladen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www.Keysight.com/find/EDK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Bevor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Kennenlernen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beginnen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Abschnitt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Anhang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Anhang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Handbuchs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„Oscilloscope Lab Guide and Tutorial“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Während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Kennenlernen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Abschnitt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Übungshandbuchs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ab.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Handbuchabschnitt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praktischen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Messübungen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weniger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Stunden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Abschnitt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Handbuchs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„Oscilloscope Lab Guide and Tutorial“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optionalen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fortgeschrittenen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Oszilloskopübungen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Lust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eigenem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Professors/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Dozenten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Hinweise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Befolgung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Anweisungen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Übungshandbuchs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fett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gedrucktes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Übungshandbuch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vorfinden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[Help]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Hilfe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[Trigger]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so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bezieht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Taste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Bedienfeld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„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Softkeys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beziehen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sechs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unterhalb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Funktion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ändert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Menüauswahl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Softkeys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manchmal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runden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grünen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Pfeilsymbol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darauf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Eingabedrehknopf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betätigen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Variable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Modusauswahl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ändern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Zugreifen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die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integrierten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Trainingssignale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Oszilloskopübungen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herunterladbaren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Handbuch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„Oscilloscope Lab Guide and Tutorial“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dokumentiert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basieren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bereitgestellt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integrierten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unbedingt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enthalten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Um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Keysight-Oszilloskop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2000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3000 X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zuzugreifen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Kanal-1-Messsonde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Anschluss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„Demo1“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Kanal-2-Messsonde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BNC-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Anschluss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„Demo2“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Erdungsklemmen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Erdungsanschluss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Drücken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[Help]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Hilfe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Bedienfeld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drücken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Softkey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 Signals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jeweilige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Trainingssignal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Übungsanleitungen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entsprechend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Popupliste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auswählen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Zusätzliche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100" b="1" i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Technologies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verfügbare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technische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Ressourcen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Dokumente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kostenlos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genannte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URL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herunterladen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anstelle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„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xxxx-xxxx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Publikationsnummer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Alternativ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Agilent-Website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www.keysight.com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aufrufen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Publikationsnummer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Suchfeld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359F-55DA-4C8B-8D3B-E97020723EB6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541838" cy="34083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6783"/>
            <a:ext cx="5028370" cy="4166470"/>
          </a:xfrm>
        </p:spPr>
        <p:txBody>
          <a:bodyPr lIns="89618" tIns="44809" rIns="89618" bIns="44809"/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alt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Fragen</a:t>
            </a:r>
            <a:r>
              <a:rPr lang="en-US" alt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alt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Antworten</a:t>
            </a:r>
            <a:endParaRPr lang="en-US" alt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2629995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Was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?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elektronisches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Instrument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Umwandeln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elektrischer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hauptsächlich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sichtbare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Messkurve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Bildschirm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/Display.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verwandeln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Elektrizität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Licht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veränderliche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elektrische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Dimensionen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Auf der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senkrechten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Y-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Oszilloskopbildschirms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auf der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X-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aufgezeichnet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daraus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folgende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Darstellung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Verhältnis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Bild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Eingabesignals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normalerweise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Eigenschaften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ändern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fortlaufende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Aktualisierungen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gezeichneten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Display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beobachten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Hauptinstrument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Elektroingenieure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elektronischen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Entwürfe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verifizieren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Dieses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Hauptinstrument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Experimenten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Elektrotechnik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Physikübungen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Bezeichnungen</a:t>
            </a:r>
            <a:endParaRPr lang="en-US" sz="12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der am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häufigsten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genutzte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Name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einfach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Begriff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„DSO“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igitales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peicher</a:t>
            </a:r>
            <a:r>
              <a:rPr lang="en-US" sz="12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sowie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“.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letzten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Begriffe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beziehen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neuere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Technologie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Geräten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Speicherung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eingesetzt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älterer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Technologie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normalerweise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analoge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Art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hat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Professor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wahrscheinlich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während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seiner/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Studienzeit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zufällig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Australien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Neuseeland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dort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normalerweise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„CRO“ -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gesprochen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„crow“ –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Abkürzung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athode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ay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scilloscope (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Kathodenstrahloszilloskop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neueren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hauptsächlich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digitale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Flachbildschirmtechnologie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Kathodenstrahlröhren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Darstellung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verwenden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Australier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Neuseeländer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immer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„CROs“.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„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weiterer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gängiger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Begriff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Und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zuletzt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manchmal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Begriff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„MSO“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hören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ixed-</a:t>
            </a:r>
            <a:r>
              <a:rPr lang="en-US" sz="1200" b="0" i="0" u="sng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ignal-</a:t>
            </a:r>
            <a:r>
              <a:rPr lang="en-US" sz="1200" b="0" i="0" u="sng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letztlich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zusätzlichen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Logikanalysekanälen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Grundlagen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eletrischer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muss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Signal in die BNC-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Eingangsanschlüsse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eingespeist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Ausgabe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Generators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Generators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50-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-BNC-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-SMA-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Kabel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direkt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Eigenschaften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Signals 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Entwurf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geschieht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normalerweise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Zwecke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eingesetzt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beispielsweise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Hochfrequenzanwendungen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Hochspannungsanwendungen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Stromstärkemessungen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gängigste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Art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Testen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breiten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Vielfalt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„passive 10:1-Spannungsteiler-Messsonde“.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Typ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Elektrolaborexperimente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einsetzen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 10:1-Spannungsteiler-Messsonde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elektrisches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Modell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10:1-Spannungsteiler-Messsonde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verbunden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Begriff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darauf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Transistoren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Verstärker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aufweist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besteht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ausschließlich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Komponenten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einschließlich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Widerstand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Induktivität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„10:1“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bedeutet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Amplitude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ohmsches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Spannungsteilernetzwerk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um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Faktor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reduziert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In der Regel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außerdem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Eingangsimpedanz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Oszilloskop-Messsystems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(Z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um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Faktor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erhöht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Messsondentyp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durchgeführt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anderen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Worten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Prüfspitze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gewünschten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1" i="1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Erdungsleitung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klemme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Erdung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verbinden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Messsondentyp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Komponenten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Art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Differenzmessung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benötigen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spezielle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aktive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Differenzmesssonde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Beachten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außerdem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niemals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versuchen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Schaltung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schließen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Niederfrequenz</a:t>
            </a:r>
            <a:r>
              <a:rPr lang="en-US" sz="12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-/DC-Modell</a:t>
            </a:r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Niederfrequenz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DC-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Messanordnungen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unser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Oszilloskop-Messsondenmodell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erheblich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vereinfacht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Modell auf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vorherigen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Folie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gezeigten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kapazitiven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Elemente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entfernt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bleibt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9-M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Widerstand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Prüfspitze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Reihe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Standard-1-M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Eingangsbegrenzung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Nach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Ohmschen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Gesetz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Signals am BNC-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Zehntel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Spannungspegels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Prüfspitze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2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scope</a:t>
            </a:r>
            <a:r>
              <a:rPr lang="en-US" sz="1200" b="0" i="0" baseline="-250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=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</a:t>
            </a:r>
            <a:r>
              <a:rPr lang="en-US" sz="1200" b="0" i="0" baseline="-2500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tip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/(1M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+ 9M</a:t>
            </a:r>
            <a:r>
              <a:rPr lang="el-GR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Ω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meisten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modernen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besitzen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Sondendämpfungsfaktoren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Spannungsmessungen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so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ausgleichen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relativ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Prüfspitze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angezeigt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beispielsweise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3000 X-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erkennen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10:1-Messsonde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angeschlossen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Einige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Einstiegsebene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2000 X-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Serie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Keysight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erfordern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manuelle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Eingabe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Sondendämpfungsfaktors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Sobald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Sondendämpfungsfaktor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entweder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automatisch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erkannt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oder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manuell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Benutzer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eingegeben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wurde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kompensierte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Ausgabe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Spannungsmessungen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Wenn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beispielsweise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10:1-Messsonde an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5-V-DC-Stromversorgung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anschließen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erkennt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tatsächlich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0,5-V-DC-Signal am BNC-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10:1-Sondendämpfungsfaktor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meldet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jedoch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5-V-DC-Signal an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Prüfspitze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algn="l">
              <a:spcBef>
                <a:spcPts val="432"/>
              </a:spcBef>
              <a:spcAft>
                <a:spcPts val="0"/>
              </a:spcAft>
              <a:buNone/>
            </a:pP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Später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genaueres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AC-/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dynamisches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Modell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passiven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10:1-Spannungsteilermesssonde an.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auch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ausführlicher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praktischen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Übung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Nr. 5 </a:t>
            </a:r>
            <a:r>
              <a:rPr lang="en-US" sz="12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behandelt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Sobald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Messsonde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einsetzen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einrichten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beginnen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bereits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erwähnt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erfassten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X- und Y-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(Amplitude des Signals)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Y-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aufgezeichnet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während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der X-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dargestellt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Anzeigebereich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unterteilt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Gitterlinien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„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“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bezeichnet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Division, also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Abstand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Gitterlinien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Volt/Div.-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linken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Ecke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angegeben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1 V/div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beträgt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Spannungsdifferenz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Gitterlinien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Volt.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maximale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-Amplitude, die das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(1 V/div)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lautet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Vpp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(8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V/div).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Achse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Division, also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Abstand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Gitterlinien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entspricht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Sek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./Div.-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Einstellung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Nähe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oberen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rechten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Ecke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aufgeführt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1 µs/div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beträgt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Zeitdifferenz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zwischen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einzelnen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Gitterlinien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µs.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maximale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auf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Anzeige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gemessen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werden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kann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demnach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 µs (10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µs/div).</a:t>
            </a:r>
            <a:endParaRPr lang="en-US" sz="11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Durchführen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Messungen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visuelle</a:t>
            </a:r>
            <a:r>
              <a:rPr lang="en-US" sz="1100" b="1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1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Schätzung</a:t>
            </a:r>
            <a:endParaRPr lang="en-US" sz="1100" b="1" i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gibt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verschiedene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Möglichkeiten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Durchführen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von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Spannungs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 und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Zeitmessungen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an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dargestellten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gängigste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Methode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visuelle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Schätzung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Ingenieure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ihren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Oszilloskopen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vertraut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sind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Schätzung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vornehmen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um die Amplitude und den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Zeitverlauf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Signale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bestimmen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Da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Beispiel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Eingangssignals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alle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wiederholt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und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horizontale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Skalierung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auf 1 µs/div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festgelegt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können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schnell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feststellen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Periode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(T) dieses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ungefähr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l-GR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µ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 (4 Divisions x 1 µs/div)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beträgt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Frequenz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beträgt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250 kHz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Freq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= 1/T).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Um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-Amplitude dieses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stellen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fest,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Wellenform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vertikal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 V/div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erstreckt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-Amplitude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beträgt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Vpp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(6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V/div).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Um die absolute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Spitzenspannung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des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messen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müssen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zunächst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das Symbol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für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Null-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links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neben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dem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Gitterraster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suchen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Dieser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Punkt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definiert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0-V-Linie.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Wir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sehen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dass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positive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Spitzenamplitude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Vmax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dieses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sich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Null-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befindet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Die positive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Spitzenspannung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dieses Signals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liegt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somit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etwa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+4 V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über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der Null-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Linie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(+4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Divisionen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x 1 V/div). </a:t>
            </a:r>
          </a:p>
          <a:p>
            <a:pPr algn="l">
              <a:spcBef>
                <a:spcPts val="396"/>
              </a:spcBef>
              <a:spcAft>
                <a:spcPts val="0"/>
              </a:spcAft>
              <a:buNone/>
            </a:pP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Ermitteln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jetzt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die negative 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Spitzenamplitude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</a:t>
            </a:r>
            <a:r>
              <a:rPr lang="en-US" sz="11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Vmin</a:t>
            </a:r>
            <a:r>
              <a:rPr lang="en-US" sz="11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dieses Signals.</a:t>
            </a:r>
            <a:r>
              <a:rPr lang="en-US" sz="12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en-US" sz="12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199"/>
            <a:ext cx="5110163" cy="45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0"/>
            <a:ext cx="2689860" cy="4261104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1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9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1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Agenda or Section Slide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400800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18446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15027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0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Here Move Up as Needed</a:t>
            </a:r>
            <a:endParaRPr lang="en-US" dirty="0"/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371599"/>
            <a:ext cx="7172326" cy="4727448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7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6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494728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0"/>
            <a:ext cx="2689860" cy="4206240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6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22860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371600"/>
            <a:ext cx="7172326" cy="472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241415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53449" y="65651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tiff"/><Relationship Id="rId5" Type="http://schemas.openxmlformats.org/officeDocument/2006/relationships/image" Target="../media/image37.wmf"/><Relationship Id="rId4" Type="http://schemas.openxmlformats.org/officeDocument/2006/relationships/image" Target="../media/image3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5575174" cy="616585"/>
          </a:xfrm>
        </p:spPr>
        <p:txBody>
          <a:bodyPr/>
          <a:lstStyle/>
          <a:p>
            <a:r>
              <a:rPr lang="en-US" dirty="0" err="1"/>
              <a:t>Grundlagen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Oszilloskopen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Für Studenten der Elektrotechnik und der Physik im Grundstudium</a:t>
            </a:r>
          </a:p>
        </p:txBody>
      </p:sp>
    </p:spTree>
    <p:extLst>
      <p:ext uri="{BB962C8B-B14F-4D97-AF65-F5344CB8AC3E}">
        <p14:creationId xmlns:p14="http://schemas.microsoft.com/office/powerpoint/2010/main" val="30509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Durchführen von Messungen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8814" y="5029200"/>
            <a:ext cx="7172326" cy="157856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dirty="0"/>
              <a:t>X- &amp; Y-Cursor manuell auf gewünschte Messpunkte positionieren.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dirty="0"/>
              <a:t>Oszilloskop multipliziert automatisch mit den vertikalen und horizontalen Skalierungsfaktoren und stellt absolute und Delta-Messungen bereit.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+mj-lt"/>
              </a:rPr>
              <a:t>A</a:t>
            </a:r>
            <a:r>
              <a:rPr lang="en-US" sz="2000" dirty="0" err="1" smtClean="0">
                <a:latin typeface="+mj-lt"/>
              </a:rPr>
              <a:t>nhand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von </a:t>
            </a:r>
            <a:r>
              <a:rPr lang="en-US" sz="2000" dirty="0" err="1">
                <a:latin typeface="+mj-lt"/>
              </a:rPr>
              <a:t>Cursorn</a:t>
            </a:r>
            <a:endParaRPr lang="en-US" sz="2000" dirty="0" smtClean="0">
              <a:latin typeface="+mj-lt"/>
            </a:endParaRPr>
          </a:p>
        </p:txBody>
      </p:sp>
      <p:pic>
        <p:nvPicPr>
          <p:cNvPr id="25" name="Picture 24" descr="Cursor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1207737"/>
            <a:ext cx="5791200" cy="3484855"/>
          </a:xfrm>
          <a:prstGeom prst="rect">
            <a:avLst/>
          </a:prstGeom>
        </p:spPr>
      </p:pic>
      <p:pic>
        <p:nvPicPr>
          <p:cNvPr id="26" name="Picture 25" descr="Fig1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0" y="1207737"/>
            <a:ext cx="1809750" cy="14287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2068175" y="259011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X1 Cursor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899952" y="294658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X2 Cursor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4200" y="356993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Y1 Cursor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143633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Y2 Cursor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261430" y="2884137"/>
            <a:ext cx="1371600" cy="1295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287490" y="4244847"/>
            <a:ext cx="3200400" cy="533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9142" y="335475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/>
              <a:t>Δ-Anzeige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92684" y="4215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/>
              <a:t>Absolute V- &amp; T-Anzeige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6629400" y="352276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 flipV="1">
            <a:off x="6491520" y="4497263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781800" y="2514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Steuerelemente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für</a:t>
            </a:r>
            <a:r>
              <a:rPr lang="en-US" sz="1600" b="1" dirty="0" smtClean="0"/>
              <a:t> Cursor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to Mea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43743" y="1524000"/>
            <a:ext cx="5791200" cy="348487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Durchführen von Messungen 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257800"/>
            <a:ext cx="6400799" cy="619765"/>
          </a:xfrm>
        </p:spPr>
        <p:txBody>
          <a:bodyPr/>
          <a:lstStyle/>
          <a:p>
            <a:r>
              <a:rPr lang="de-DE" dirty="0"/>
              <a:t>Wählen Sie bis zu 4 automatische Parametermessungen mit einer ständig aktualisierten Ausgabe.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685800"/>
            <a:ext cx="7239000" cy="4572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de-DE" sz="2000" dirty="0"/>
              <a:t>M</a:t>
            </a:r>
            <a:r>
              <a:rPr lang="de-DE" sz="2000" dirty="0" smtClean="0"/>
              <a:t>ithilfe </a:t>
            </a:r>
            <a:r>
              <a:rPr lang="de-DE" sz="2000" dirty="0"/>
              <a:t>der automatischen Parametermessungen des Oszilloskops</a:t>
            </a:r>
            <a:endParaRPr lang="en-US" sz="2000" dirty="0" smtClean="0"/>
          </a:p>
        </p:txBody>
      </p:sp>
      <p:sp>
        <p:nvSpPr>
          <p:cNvPr id="34" name="Oval 33"/>
          <p:cNvSpPr/>
          <p:nvPr/>
        </p:nvSpPr>
        <p:spPr bwMode="auto">
          <a:xfrm>
            <a:off x="6215743" y="3073685"/>
            <a:ext cx="1371600" cy="176406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3543" y="384714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Ausgabe</a:t>
            </a:r>
          </a:p>
          <a:p>
            <a:pPr algn="ctr"/>
            <a:endParaRPr lang="en-US" sz="16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7663543" y="401642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9" y="1985157"/>
            <a:ext cx="63341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219" y="533400"/>
            <a:ext cx="9230360" cy="514350"/>
          </a:xfrm>
        </p:spPr>
        <p:txBody>
          <a:bodyPr/>
          <a:lstStyle/>
          <a:p>
            <a:r>
              <a:rPr lang="de-DE" dirty="0"/>
              <a:t>Die wichtigsten Steuerelemente zum </a:t>
            </a:r>
            <a:r>
              <a:rPr lang="de-DE" dirty="0" smtClean="0"/>
              <a:t>Einrichten des Oszilloskops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8807" y="5926557"/>
            <a:ext cx="8305800" cy="457200"/>
          </a:xfrm>
        </p:spPr>
        <p:txBody>
          <a:bodyPr/>
          <a:lstStyle/>
          <a:p>
            <a:pPr algn="ctr"/>
            <a:r>
              <a:rPr lang="en-US" sz="2000" dirty="0" err="1"/>
              <a:t>Oszilloskop</a:t>
            </a:r>
            <a:r>
              <a:rPr lang="en-US" sz="2000" dirty="0"/>
              <a:t> der </a:t>
            </a:r>
            <a:r>
              <a:rPr lang="en-US" sz="2000" dirty="0" err="1"/>
              <a:t>InfiniiVision</a:t>
            </a:r>
            <a:r>
              <a:rPr lang="en-US" sz="2000" dirty="0"/>
              <a:t> 2000 &amp; 3000 X-</a:t>
            </a:r>
            <a:r>
              <a:rPr lang="en-US" sz="2000" dirty="0" err="1"/>
              <a:t>Serie</a:t>
            </a:r>
            <a:r>
              <a:rPr lang="en-US" sz="2000" dirty="0"/>
              <a:t> von </a:t>
            </a:r>
            <a:r>
              <a:rPr lang="en-US" sz="2000" dirty="0" err="1" smtClean="0"/>
              <a:t>Keysight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90935" y="1263204"/>
            <a:ext cx="3211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Horizontale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Skalierung</a:t>
            </a:r>
            <a:r>
              <a:rPr lang="en-US" sz="1600" b="1" dirty="0" smtClean="0"/>
              <a:t> (s/div)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5602" y="163941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Horizontale</a:t>
            </a:r>
            <a:r>
              <a:rPr lang="en-US" sz="1600" b="1" dirty="0" smtClean="0"/>
              <a:t> Position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9774" y="419882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Vertikale</a:t>
            </a:r>
            <a:r>
              <a:rPr lang="en-US" sz="1600" b="1" dirty="0" smtClean="0"/>
              <a:t>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8862" y="3486355"/>
            <a:ext cx="204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Vertikale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Skalierung</a:t>
            </a:r>
            <a:r>
              <a:rPr lang="en-US" sz="1600" b="1" dirty="0" smtClean="0"/>
              <a:t> (V/div)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374" y="544215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/>
              <a:t>BNC-Eingänge</a:t>
            </a:r>
          </a:p>
        </p:txBody>
      </p:sp>
      <p:cxnSp>
        <p:nvCxnSpPr>
          <p:cNvPr id="17" name="Straight Connector 16"/>
          <p:cNvCxnSpPr>
            <a:endCxn id="11" idx="2"/>
          </p:cNvCxnSpPr>
          <p:nvPr/>
        </p:nvCxnSpPr>
        <p:spPr bwMode="auto">
          <a:xfrm flipV="1">
            <a:off x="4796744" y="1601758"/>
            <a:ext cx="0" cy="8286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5348288" y="2205469"/>
            <a:ext cx="45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4641707" y="3658261"/>
            <a:ext cx="2286000" cy="381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12019" y="4215697"/>
            <a:ext cx="2286000" cy="304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985767" y="3802039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985767" y="4378325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ight Brace 33"/>
          <p:cNvSpPr/>
          <p:nvPr/>
        </p:nvSpPr>
        <p:spPr bwMode="auto">
          <a:xfrm rot="5400000">
            <a:off x="5286602" y="4077811"/>
            <a:ext cx="381000" cy="23622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4802" y="158971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TrigTriggerpegel</a:t>
            </a:r>
            <a:endParaRPr lang="en-US" sz="1600" b="1" dirty="0" smtClean="0"/>
          </a:p>
          <a:p>
            <a:pPr algn="ctr"/>
            <a:r>
              <a:rPr lang="en-US" sz="1600" b="1" dirty="0" err="1" smtClean="0"/>
              <a:t>ger</a:t>
            </a:r>
            <a:r>
              <a:rPr lang="en-US" sz="1600" b="1" dirty="0" smtClean="0"/>
              <a:t> Level</a:t>
            </a:r>
            <a:endParaRPr lang="en-US" sz="1600" b="1" dirty="0"/>
          </a:p>
        </p:txBody>
      </p:sp>
      <p:cxnSp>
        <p:nvCxnSpPr>
          <p:cNvPr id="38" name="Straight Connector 37"/>
          <p:cNvCxnSpPr/>
          <p:nvPr/>
        </p:nvCxnSpPr>
        <p:spPr bwMode="auto">
          <a:xfrm rot="16200000" flipV="1">
            <a:off x="3975424" y="1957461"/>
            <a:ext cx="1116500" cy="990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tup2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4774870" y="1024658"/>
            <a:ext cx="4191000" cy="2521947"/>
          </a:xfrm>
          <a:prstGeom prst="rect">
            <a:avLst/>
          </a:prstGeom>
        </p:spPr>
      </p:pic>
      <p:pic>
        <p:nvPicPr>
          <p:cNvPr id="11" name="Picture 10" descr="Setup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79070" y="1028288"/>
            <a:ext cx="4191000" cy="2521947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Ordungsgemäßes</a:t>
            </a:r>
            <a:r>
              <a:rPr lang="en-US" dirty="0"/>
              <a:t> </a:t>
            </a:r>
            <a:r>
              <a:rPr lang="en-US" dirty="0" err="1"/>
              <a:t>Skalieren</a:t>
            </a:r>
            <a:r>
              <a:rPr lang="en-US" dirty="0"/>
              <a:t> der </a:t>
            </a:r>
            <a:r>
              <a:rPr lang="en-US" dirty="0" err="1"/>
              <a:t>Wellenform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79070" y="3810000"/>
            <a:ext cx="8718468" cy="1524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Stellen Sie den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V/div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-Regler ein, bis die Wellenform den Großteil des Bildschirms vertikal ausfüllt.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Stellen Sie den Knopf für die vertikale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Position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so ein, dass die Wellenform vertikal zentriert ist.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Stellen Sie den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s/div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-Knopf ein, bis nur wenige Zyklen horizontal angezeigt werden.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Stellen Sie den </a:t>
            </a:r>
            <a:r>
              <a:rPr lang="de-DE" sz="1600" b="1" dirty="0">
                <a:solidFill>
                  <a:schemeClr val="tx1"/>
                </a:solidFill>
                <a:latin typeface="+mn-lt"/>
              </a:rPr>
              <a:t>Triggerpege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l-Knopf so ein, dass der Pegel sich etwa in der Mitte der Wellenform befindet.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1470" y="238174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FF00"/>
                </a:solidFill>
              </a:rPr>
              <a:t>- Zu viele Zyklen dargestellt.</a:t>
            </a:r>
          </a:p>
          <a:p>
            <a:r>
              <a:rPr lang="de-DE" sz="1600" b="1" dirty="0" smtClean="0">
                <a:solidFill>
                  <a:srgbClr val="FFFF00"/>
                </a:solidFill>
              </a:rPr>
              <a:t>- Amplitude zu niedrig skaliert.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4089070" y="1162544"/>
            <a:ext cx="1219200" cy="22098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732" y="69613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Anfangseinstellung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Beispiel</a:t>
            </a:r>
            <a:r>
              <a:rPr lang="en-US" sz="1600" b="1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689734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Optimale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Einstellung</a:t>
            </a:r>
            <a:endParaRPr lang="en-US" sz="16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375070" y="262485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FF00"/>
                </a:solidFill>
              </a:rPr>
              <a:t>Triggerpegel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V="1">
            <a:off x="6641770" y="2358158"/>
            <a:ext cx="4572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58338" y="5562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>
                <a:solidFill>
                  <a:srgbClr val="C00000"/>
                </a:solidFill>
              </a:rPr>
              <a:t>Das Einrichten der Wellenformskalierung auf dem Oszilloskop ist ein iterativer Einstellungsvorgang auf dem vorderen Bedienfeld, bis das gewünschte „Bild“ auf dem Bildschirm angezeigt wird.</a:t>
            </a:r>
          </a:p>
          <a:p>
            <a:pPr algn="ctr"/>
            <a:endParaRPr lang="de-DE" b="1" i="1" dirty="0" smtClean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orse1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1379" y="2066413"/>
            <a:ext cx="3822700" cy="2693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Erläuterungen zum Triggern des Oszilloskops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19525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</a:rPr>
              <a:t>Stellen Sie sich die Triggerung eines Oszilloskops wie eine synchronisierte Bildaufnahme vor.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</a:rPr>
              <a:t>Ein Wellenformbild besteht aus vielen aufeinander folgenden digitalen Proben.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</a:rPr>
              <a:t>Die Bildaufnahme muss auf einen 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eindeutigen Punkt auf der sich wieder-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holenden Wellenform synchronsiert werden.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400" dirty="0">
                <a:solidFill>
                  <a:srgbClr val="000000"/>
                </a:solidFill>
              </a:rPr>
              <a:t>Die geläufigste Oszilloskoptriggerung basiert auf der Synchronisierung von Datenzugängen (Bildaufnahmen) auf einer ansteigenden oder abfallenden Flanke eines Signals bei einem bestimmten Spannungspegel.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90600"/>
            <a:ext cx="7239000" cy="457200"/>
          </a:xfrm>
        </p:spPr>
        <p:txBody>
          <a:bodyPr/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de-DE" sz="2000" b="1" i="1" dirty="0"/>
              <a:t>Die Triggerung ist die am wenigsten verstandene, jedoch eine der wichtigsten Funktionen eines Oszilloskops.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5029" y="5108087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/>
              <a:t>Ein Fotofinish beim Pferderennen ähnelt der Oszilloskoptriggerung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7195458" y="3413388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38" y="131544"/>
            <a:ext cx="7192010" cy="514350"/>
          </a:xfrm>
        </p:spPr>
        <p:txBody>
          <a:bodyPr/>
          <a:lstStyle/>
          <a:p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Triggerung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45892" y="5105400"/>
            <a:ext cx="7715582" cy="10668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de-DE" sz="1600" b="1" dirty="0">
                <a:solidFill>
                  <a:srgbClr val="000000"/>
                </a:solidFill>
                <a:latin typeface="Arial"/>
              </a:rPr>
              <a:t>Standard-Triggerposition (Zeitpunkt Null) auf DSOs = Bildschirmmitte (horizontal)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 Narrow" panose="020B0606020202030204" pitchFamily="34" charset="0"/>
              <a:buChar char="―"/>
            </a:pPr>
            <a:r>
              <a:rPr lang="de-DE" sz="1600" b="1" u="sng" dirty="0">
                <a:solidFill>
                  <a:srgbClr val="000000"/>
                </a:solidFill>
                <a:latin typeface="Arial"/>
              </a:rPr>
              <a:t>Nur</a:t>
            </a:r>
            <a:r>
              <a:rPr lang="de-DE" sz="1600" b="1" dirty="0">
                <a:solidFill>
                  <a:srgbClr val="000000"/>
                </a:solidFill>
                <a:latin typeface="Arial"/>
              </a:rPr>
              <a:t> Triggerposition auf älteren analogen Oszilloskopen = linke Bildschirmseite</a:t>
            </a:r>
          </a:p>
        </p:txBody>
      </p:sp>
      <p:pic>
        <p:nvPicPr>
          <p:cNvPr id="10" name="Picture 9" descr="Fig06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12677" y="388719"/>
            <a:ext cx="1104900" cy="1657350"/>
          </a:xfrm>
          <a:prstGeom prst="rect">
            <a:avLst/>
          </a:prstGeom>
        </p:spPr>
      </p:pic>
      <p:pic>
        <p:nvPicPr>
          <p:cNvPr id="11" name="Picture 10" descr="Trigger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200" y="1060530"/>
            <a:ext cx="3810000" cy="2292679"/>
          </a:xfrm>
          <a:prstGeom prst="rect">
            <a:avLst/>
          </a:prstGeom>
        </p:spPr>
      </p:pic>
      <p:pic>
        <p:nvPicPr>
          <p:cNvPr id="12" name="Picture 11" descr="Trigger2.png"/>
          <p:cNvPicPr>
            <a:picLocks noChangeAspect="1"/>
          </p:cNvPicPr>
          <p:nvPr/>
        </p:nvPicPr>
        <p:blipFill>
          <a:blip r:embed="rId5" cstate="screen"/>
          <a:srcRect t="10686"/>
          <a:stretch>
            <a:fillRect/>
          </a:stretch>
        </p:blipFill>
        <p:spPr>
          <a:xfrm>
            <a:off x="2514600" y="1670130"/>
            <a:ext cx="3810000" cy="2292679"/>
          </a:xfrm>
          <a:prstGeom prst="rect">
            <a:avLst/>
          </a:prstGeom>
        </p:spPr>
      </p:pic>
      <p:pic>
        <p:nvPicPr>
          <p:cNvPr id="13" name="Picture 12" descr="Trigger3.png"/>
          <p:cNvPicPr>
            <a:picLocks noChangeAspect="1"/>
          </p:cNvPicPr>
          <p:nvPr/>
        </p:nvPicPr>
        <p:blipFill>
          <a:blip r:embed="rId6" cstate="screen"/>
          <a:srcRect t="10686"/>
          <a:stretch>
            <a:fillRect/>
          </a:stretch>
        </p:blipFill>
        <p:spPr>
          <a:xfrm>
            <a:off x="5029200" y="2355930"/>
            <a:ext cx="3810000" cy="2292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3250" y="2027734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FFFF00"/>
                </a:solidFill>
              </a:rPr>
              <a:t>Positive Zeit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3788777" y="2391857"/>
            <a:ext cx="423446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81800" y="2465884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FFFF00"/>
                </a:solidFill>
              </a:rPr>
              <a:t>Positive Zeit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638472" y="2694484"/>
            <a:ext cx="219528" cy="209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1000" y="334653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Ohne Trigger</a:t>
            </a:r>
          </a:p>
          <a:p>
            <a:pPr algn="ctr"/>
            <a:r>
              <a:rPr lang="de-DE" sz="1400" b="1" dirty="0"/>
              <a:t>(nicht synchronisierte Bildaufnahme)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0300" y="395613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Trigger = Ansteigende Flanke bei 0,0 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464193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Trigger = Abfallende Flanke bei +2,0 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1099737"/>
            <a:ext cx="323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FFFF00"/>
                </a:solidFill>
              </a:rPr>
              <a:t>Triggerpegel oberhalb der Wellenform eingestellt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409465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FFFF00"/>
                </a:solidFill>
              </a:rPr>
              <a:t>Positive Zeit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5425" y="409465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FFFF00"/>
                </a:solidFill>
              </a:rPr>
              <a:t>Negative Zeit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915728" y="4218484"/>
            <a:ext cx="23767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5105400" y="4218484"/>
            <a:ext cx="228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638925" y="4218484"/>
            <a:ext cx="304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0800000">
            <a:off x="6324600" y="4218484"/>
            <a:ext cx="304800" cy="7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Erweiterte</a:t>
            </a:r>
            <a:r>
              <a:rPr lang="en-US" dirty="0"/>
              <a:t> </a:t>
            </a:r>
            <a:r>
              <a:rPr lang="en-US" dirty="0" err="1"/>
              <a:t>Oszilloskoptriggerung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2500" y="4958201"/>
            <a:ext cx="7239000" cy="1295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de-DE" sz="1800" dirty="0">
                <a:solidFill>
                  <a:schemeClr val="tx1"/>
                </a:solidFill>
              </a:rPr>
              <a:t>Die meisten Laborexperimente im Grundstudium basieren auf der Standard-Flankentriggerung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de-DE" sz="1800" dirty="0">
                <a:solidFill>
                  <a:schemeClr val="tx1"/>
                </a:solidFill>
              </a:rPr>
              <a:t>Für die Triggerung bei komplexeren Signalen sind erweiterte Triggeroptionen erforderlich</a:t>
            </a:r>
            <a:r>
              <a:rPr lang="de-DE" sz="1800" dirty="0" smtClean="0">
                <a:solidFill>
                  <a:schemeClr val="tx1"/>
                </a:solidFill>
              </a:rPr>
              <a:t>.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3324" y="4582803"/>
            <a:ext cx="504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/>
              <a:t>Beispiel: Triggerung auf einem seriellen I</a:t>
            </a:r>
            <a:r>
              <a:rPr lang="de-DE" sz="1600" b="1" baseline="30000" dirty="0"/>
              <a:t>2</a:t>
            </a:r>
            <a:r>
              <a:rPr lang="de-DE" sz="1600" b="1" dirty="0"/>
              <a:t>C-Bus</a:t>
            </a:r>
          </a:p>
        </p:txBody>
      </p:sp>
      <p:pic>
        <p:nvPicPr>
          <p:cNvPr id="17" name="Picture 16" descr="Advanced Trigger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76400" y="990600"/>
            <a:ext cx="5791200" cy="3484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372" y="640808"/>
            <a:ext cx="8566028" cy="477385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Oszilloskop-Betriebstheorie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18079" y="582346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DSO-</a:t>
            </a:r>
            <a:r>
              <a:rPr lang="en-US" dirty="0" err="1" smtClean="0"/>
              <a:t>Blockdiagram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991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Gelb = kanalspezifische Blöcke</a:t>
            </a:r>
          </a:p>
          <a:p>
            <a:r>
              <a:rPr lang="de-DE" sz="1200" b="1" dirty="0"/>
              <a:t>Blau = Systemblöcke (unterstützt alle Kanäle)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Oszilloskop-Leistungsspezifikationen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4610099"/>
            <a:ext cx="7172326" cy="2133601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Oszilloskops</a:t>
            </a:r>
            <a:r>
              <a:rPr lang="en-US" dirty="0"/>
              <a:t> </a:t>
            </a:r>
            <a:r>
              <a:rPr lang="en-US" dirty="0" err="1"/>
              <a:t>zeigen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Tiefpass-Frequenzgang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Die </a:t>
            </a:r>
            <a:r>
              <a:rPr lang="en-US" dirty="0" err="1"/>
              <a:t>Frequenz</a:t>
            </a:r>
            <a:r>
              <a:rPr lang="en-US" dirty="0"/>
              <a:t>,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Eingangssinuswelle</a:t>
            </a:r>
            <a:r>
              <a:rPr lang="en-US" dirty="0"/>
              <a:t> um 3 dB </a:t>
            </a:r>
            <a:r>
              <a:rPr lang="en-US" dirty="0" err="1"/>
              <a:t>abgeschwächt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</a:t>
            </a:r>
            <a:r>
              <a:rPr lang="en-US" dirty="0" err="1"/>
              <a:t>definiert</a:t>
            </a:r>
            <a:r>
              <a:rPr lang="en-US" dirty="0"/>
              <a:t> die </a:t>
            </a:r>
            <a:r>
              <a:rPr lang="en-US" dirty="0" err="1"/>
              <a:t>Bandbreite</a:t>
            </a:r>
            <a:r>
              <a:rPr lang="en-US" dirty="0"/>
              <a:t> des </a:t>
            </a:r>
            <a:r>
              <a:rPr lang="en-US" dirty="0" err="1"/>
              <a:t>Oszilloskops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-3 dB </a:t>
            </a:r>
            <a:r>
              <a:rPr lang="en-US" dirty="0" err="1"/>
              <a:t>entspricht</a:t>
            </a:r>
            <a:r>
              <a:rPr lang="en-US" dirty="0"/>
              <a:t> ~ </a:t>
            </a:r>
            <a:r>
              <a:rPr lang="en-US" dirty="0" err="1"/>
              <a:t>Amplitudenfehler</a:t>
            </a:r>
            <a:r>
              <a:rPr lang="en-US" dirty="0"/>
              <a:t> von 30% (-3 dB = 20 Log     ).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de-DE" sz="1800" b="1" i="1" dirty="0"/>
              <a:t>„Bandbreite“ ist die wichtigste Oszilloskopspezifikation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5485" y="3926392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„</a:t>
            </a:r>
            <a:r>
              <a:rPr lang="en-US" sz="1600" b="1" dirty="0" err="1"/>
              <a:t>Gaußscher</a:t>
            </a:r>
            <a:r>
              <a:rPr lang="en-US" sz="1600" b="1" dirty="0"/>
              <a:t> </a:t>
            </a:r>
            <a:r>
              <a:rPr lang="en-US" sz="1600" b="1" dirty="0" err="1"/>
              <a:t>Frequenzgang</a:t>
            </a:r>
            <a:r>
              <a:rPr lang="en-US" sz="1600" b="1" dirty="0"/>
              <a:t>“ des </a:t>
            </a:r>
            <a:r>
              <a:rPr lang="en-US" sz="1600" b="1" dirty="0" err="1"/>
              <a:t>Oszilloskops</a:t>
            </a:r>
            <a:endParaRPr lang="en-US" sz="1600" b="1" dirty="0"/>
          </a:p>
        </p:txBody>
      </p:sp>
      <p:pic>
        <p:nvPicPr>
          <p:cNvPr id="6" name="Picture 5" descr="Fig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5075" y="1524604"/>
            <a:ext cx="4133850" cy="2434938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5789" y="5537257"/>
            <a:ext cx="247650" cy="4953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Auswählen</a:t>
            </a:r>
            <a:r>
              <a:rPr lang="en-US" dirty="0"/>
              <a:t> der </a:t>
            </a:r>
            <a:r>
              <a:rPr lang="en-US" dirty="0" err="1"/>
              <a:t>richtigen</a:t>
            </a:r>
            <a:r>
              <a:rPr lang="en-US" dirty="0"/>
              <a:t> </a:t>
            </a:r>
            <a:r>
              <a:rPr lang="en-US" dirty="0" err="1"/>
              <a:t>Bandbreite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4343400"/>
            <a:ext cx="7172326" cy="184130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600" dirty="0"/>
              <a:t>Erforderliche Bandbreite für analoge Anordnungen: ≥ 3X höchste Sinuswellenfrequenz.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600" dirty="0"/>
              <a:t>Erforderliche Bandbreite für digitale Anordnungen: ≥ 5X höchste digitale Taktfrequenz.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de-DE" sz="1600" dirty="0"/>
              <a:t>Genauere Bandbreitenbestimmung basierend auf Signalflankengeschwindigkeiten (siehe Applikationsbericht „Bandwidth“ (Bandbreite) am Ende der Präsentation)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sz="2000" b="1" i="1" dirty="0" err="1"/>
              <a:t>Eingang</a:t>
            </a:r>
            <a:r>
              <a:rPr lang="en-US" sz="2000" b="1" i="1" dirty="0"/>
              <a:t> = </a:t>
            </a:r>
            <a:r>
              <a:rPr lang="en-US" sz="2000" b="1" i="1" dirty="0" err="1"/>
              <a:t>digitales</a:t>
            </a:r>
            <a:r>
              <a:rPr lang="en-US" sz="2000" b="1" i="1" dirty="0"/>
              <a:t> 100-MHz-Taktsignal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36957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Frequenzgang bei Oszilloskop mit 100 MHz Bandbreite</a:t>
            </a:r>
          </a:p>
        </p:txBody>
      </p:sp>
      <p:pic>
        <p:nvPicPr>
          <p:cNvPr id="8" name="Picture 7" descr="Fig0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2000" y="1410652"/>
            <a:ext cx="3810000" cy="2292679"/>
          </a:xfrm>
          <a:prstGeom prst="rect">
            <a:avLst/>
          </a:prstGeom>
        </p:spPr>
      </p:pic>
      <p:pic>
        <p:nvPicPr>
          <p:cNvPr id="9" name="Picture 8" descr="Fig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00600" y="1397000"/>
            <a:ext cx="3810000" cy="22926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36957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/>
              <a:t>Frequenzgang bei Oszilloskop mit 500 MHz Bandbreite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384"/>
              </a:spcAft>
              <a:buNone/>
            </a:pPr>
            <a:r>
              <a:rPr lang="de-DE" sz="3200" i="0" dirty="0" smtClean="0">
                <a:latin typeface="Arial"/>
                <a:ea typeface="+mj-ea"/>
                <a:cs typeface="+mj-cs"/>
              </a:rPr>
              <a:t>Übersicht</a:t>
            </a:r>
            <a:endParaRPr lang="de-DE" sz="3200" i="0" dirty="0">
              <a:latin typeface="Arial"/>
              <a:ea typeface="+mj-ea"/>
              <a:cs typeface="+mj-cs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6019800" cy="349408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Was ist ein Oszilloskop?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Grundlagen zu Messsonden (Niederfrequenzmodell)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Durchführen von Spannungs- und Zeitmessungen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Ordnungsgemäßes Skalieren von Wellenformen auf </a:t>
            </a:r>
            <a:b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dem Bildschirm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Erläuterungen zum Triggern des Oszilloskops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Oszilloskop-Betriebstheorie und Leistungsspezifikationen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Weitere Aspekte zu Messsonden (dynamisches/AC-Modell und Auswirkungen von Belastungen)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Verwenden des DSOXEDK-Handbuchs „Lab Guide and Tutorial“</a:t>
            </a:r>
          </a:p>
          <a:p>
            <a:pPr algn="l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−"/>
            </a:pPr>
            <a:r>
              <a:rPr lang="de-DE" i="0" dirty="0" smtClean="0">
                <a:solidFill>
                  <a:srgbClr val="000000"/>
                </a:solidFill>
                <a:ea typeface="+mn-ea"/>
                <a:cs typeface="+mn-cs"/>
              </a:rPr>
              <a:t>Weitere technische Ressourcen</a:t>
            </a:r>
            <a:endParaRPr lang="de-DE" i="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4" descr="MCj0238208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267200"/>
            <a:ext cx="2073275" cy="2454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wichtige</a:t>
            </a:r>
            <a:r>
              <a:rPr lang="en-US" dirty="0"/>
              <a:t> </a:t>
            </a:r>
            <a:r>
              <a:rPr lang="en-US" dirty="0" err="1"/>
              <a:t>Oszilloskopspezifikationen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123538"/>
            <a:ext cx="4572000" cy="30480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sz="1600" u="sng" dirty="0">
                <a:solidFill>
                  <a:schemeClr val="tx1"/>
                </a:solidFill>
                <a:latin typeface="+mn-lt"/>
              </a:rPr>
              <a:t>Abtastrate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(in Proben/s) – Sollte ≥ 4x Bandbreite sein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sz="1600" u="sng" dirty="0">
                <a:solidFill>
                  <a:schemeClr val="tx1"/>
                </a:solidFill>
                <a:latin typeface="+mn-lt"/>
              </a:rPr>
              <a:t>Speichertiefe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– Legt die längsten Wellenformen fest, die beim Sampling mit der höchsten Abtastrate des Oszilloskops erfasst werden können.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sz="1600" u="sng" dirty="0">
                <a:solidFill>
                  <a:schemeClr val="tx1"/>
                </a:solidFill>
                <a:latin typeface="+mn-lt"/>
              </a:rPr>
              <a:t>Anzahl der Kanäle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– Normalerweise 2 oder 4 Kanäle. Bei MSO-Modellen zusätzlich 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8 bis 32 Kanäle für digitale Erfassung mit 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>
                <a:solidFill>
                  <a:schemeClr val="tx1"/>
                </a:solidFill>
                <a:latin typeface="+mn-lt"/>
              </a:rPr>
              <a:t>1-Bit-Auflösung (hoch oder niedrig).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28398" y="3886200"/>
            <a:ext cx="82068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−"/>
              <a:defRPr/>
            </a:pPr>
            <a:r>
              <a:rPr lang="de-DE" sz="1600" u="sng" kern="0" dirty="0"/>
              <a:t>Wellenformaktualisierungsrate</a:t>
            </a:r>
            <a:r>
              <a:rPr lang="de-DE" sz="1600" kern="0" dirty="0"/>
              <a:t> – Schnellere Aktualisierungsraten erhöhen die Wahrscheinlichkeit, dass selten auftretende Schaltungsprobleme erfasst werden.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−"/>
              <a:defRPr/>
            </a:pPr>
            <a:r>
              <a:rPr lang="de-DE" sz="1600" u="sng" kern="0" dirty="0"/>
              <a:t>Anzeigequalität</a:t>
            </a:r>
            <a:r>
              <a:rPr lang="de-DE" sz="1600" kern="0" dirty="0"/>
              <a:t> – Größe, Auflösung, Anzahl der Intensitätsabstufungen.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−"/>
              <a:defRPr/>
            </a:pPr>
            <a:r>
              <a:rPr lang="de-DE" sz="1600" u="sng" kern="0" dirty="0"/>
              <a:t>Erweiterte Triggermodi </a:t>
            </a:r>
            <a:r>
              <a:rPr lang="de-DE" sz="1600" kern="0" dirty="0"/>
              <a:t>– Zeitqualifizierte Impulsbreiten, Muster, Video, Seriell, Impulsverletzungen (Flankengeschwindigkeit, Setup-/Haltezeit, niedrige Impulse) etc.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95400"/>
            <a:ext cx="3467100" cy="20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34960" cy="514350"/>
          </a:xfrm>
        </p:spPr>
        <p:txBody>
          <a:bodyPr/>
          <a:lstStyle/>
          <a:p>
            <a:r>
              <a:rPr lang="en-US" sz="2800" dirty="0" err="1"/>
              <a:t>Weiteres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Messsonden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Dynamisches</a:t>
            </a:r>
            <a:r>
              <a:rPr lang="en-US" sz="2800" dirty="0" smtClean="0"/>
              <a:t>/AC-</a:t>
            </a:r>
            <a:r>
              <a:rPr lang="en-US" sz="2800" dirty="0" err="1" smtClean="0"/>
              <a:t>Messsondenmodell</a:t>
            </a:r>
            <a:endParaRPr lang="en-US" sz="28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429000"/>
            <a:ext cx="8534400" cy="2302877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−"/>
            </a:pPr>
            <a:r>
              <a:rPr lang="de-DE" sz="1600" b="1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1600" b="1" i="1" baseline="-25000" dirty="0">
                <a:solidFill>
                  <a:srgbClr val="000000"/>
                </a:solidFill>
                <a:latin typeface="Arial"/>
              </a:rPr>
              <a:t>scope</a:t>
            </a:r>
            <a:r>
              <a:rPr lang="de-DE" sz="1600" dirty="0">
                <a:solidFill>
                  <a:srgbClr val="000000"/>
                </a:solidFill>
                <a:latin typeface="Arial"/>
              </a:rPr>
              <a:t> und </a:t>
            </a:r>
            <a:r>
              <a:rPr lang="de-DE" sz="1600" b="1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1600" b="1" i="1" baseline="-25000" dirty="0">
                <a:solidFill>
                  <a:srgbClr val="000000"/>
                </a:solidFill>
                <a:latin typeface="Arial"/>
              </a:rPr>
              <a:t>cable</a:t>
            </a:r>
            <a:r>
              <a:rPr lang="de-DE" sz="1600" dirty="0">
                <a:solidFill>
                  <a:srgbClr val="000000"/>
                </a:solidFill>
                <a:latin typeface="Arial"/>
              </a:rPr>
              <a:t> sind inhärente/parasitäre Kapazitäten (nicht beabsichtigt)</a:t>
            </a:r>
          </a:p>
          <a:p>
            <a:pPr marL="285750" indent="-285750"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−"/>
            </a:pPr>
            <a:r>
              <a:rPr lang="de-DE" sz="1600" b="1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1600" b="1" i="1" baseline="-25000" dirty="0">
                <a:solidFill>
                  <a:srgbClr val="000000"/>
                </a:solidFill>
                <a:latin typeface="Arial"/>
              </a:rPr>
              <a:t>tip</a:t>
            </a:r>
            <a:r>
              <a:rPr lang="de-DE" sz="1600" dirty="0">
                <a:solidFill>
                  <a:srgbClr val="000000"/>
                </a:solidFill>
                <a:latin typeface="Arial"/>
              </a:rPr>
              <a:t> und </a:t>
            </a:r>
            <a:r>
              <a:rPr lang="de-DE" sz="1600" b="1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1600" b="1" i="1" baseline="-25000" dirty="0">
                <a:solidFill>
                  <a:srgbClr val="000000"/>
                </a:solidFill>
                <a:latin typeface="Arial"/>
              </a:rPr>
              <a:t>comp</a:t>
            </a:r>
            <a:r>
              <a:rPr lang="de-DE" sz="1600" dirty="0">
                <a:solidFill>
                  <a:srgbClr val="000000"/>
                </a:solidFill>
                <a:latin typeface="Arial"/>
              </a:rPr>
              <a:t> wurden absichtlich integriert, um </a:t>
            </a:r>
            <a:r>
              <a:rPr lang="de-DE" sz="1600" b="1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1600" b="1" i="1" baseline="-25000" dirty="0">
                <a:solidFill>
                  <a:srgbClr val="000000"/>
                </a:solidFill>
                <a:latin typeface="Arial"/>
              </a:rPr>
              <a:t>scope</a:t>
            </a:r>
            <a:r>
              <a:rPr lang="de-DE" sz="1600" dirty="0">
                <a:solidFill>
                  <a:srgbClr val="000000"/>
                </a:solidFill>
                <a:latin typeface="Arial"/>
              </a:rPr>
              <a:t> und </a:t>
            </a:r>
            <a:r>
              <a:rPr lang="de-DE" sz="1600" b="1" i="1" dirty="0">
                <a:solidFill>
                  <a:srgbClr val="000000"/>
                </a:solidFill>
                <a:latin typeface="Arial"/>
              </a:rPr>
              <a:t>C</a:t>
            </a:r>
            <a:r>
              <a:rPr lang="de-DE" sz="1600" b="1" i="1" baseline="-25000" dirty="0">
                <a:solidFill>
                  <a:srgbClr val="000000"/>
                </a:solidFill>
                <a:latin typeface="Arial"/>
              </a:rPr>
              <a:t>cable</a:t>
            </a:r>
            <a:r>
              <a:rPr lang="de-DE" sz="1600" dirty="0">
                <a:solidFill>
                  <a:srgbClr val="000000"/>
                </a:solidFill>
                <a:latin typeface="Arial"/>
              </a:rPr>
              <a:t> zu kompensieren.</a:t>
            </a:r>
          </a:p>
          <a:p>
            <a:pPr marL="285750" indent="-285750">
              <a:spcBef>
                <a:spcPts val="0"/>
              </a:spcBef>
              <a:spcAft>
                <a:spcPts val="960"/>
              </a:spcAft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rgbClr val="000000"/>
                </a:solidFill>
                <a:latin typeface="Arial"/>
              </a:rPr>
              <a:t>Bei einer korrekt angepassten Messsondenkompensation sollte die dynamische/AC-Abschwächung aufgrund frequenzabhängiger kapazitiver Reaktanzen der eingebauten Abschwächung des ohmschen Spannungsteilers (10:1) entsprechen.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811" y="1370139"/>
            <a:ext cx="2667000" cy="15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56064" y="990600"/>
            <a:ext cx="5380689" cy="20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00600" y="2970963"/>
            <a:ext cx="350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Passives 10:1-Messsondenmodell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6925" y="5731877"/>
            <a:ext cx="689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/>
              <a:t>C</a:t>
            </a:r>
            <a:r>
              <a:rPr lang="de-DE" sz="1600" b="1" i="1" baseline="-25000" dirty="0"/>
              <a:t>parallel</a:t>
            </a:r>
            <a:r>
              <a:rPr lang="de-DE" sz="1600" b="1" i="1" dirty="0"/>
              <a:t> ist hierbei die parallele Kombination von C</a:t>
            </a:r>
            <a:r>
              <a:rPr lang="de-DE" sz="1600" b="1" i="1" baseline="-25000" dirty="0"/>
              <a:t>comp</a:t>
            </a:r>
            <a:r>
              <a:rPr lang="de-DE" sz="1600" b="1" i="1" dirty="0"/>
              <a:t> + C</a:t>
            </a:r>
            <a:r>
              <a:rPr lang="de-DE" sz="1600" b="1" i="1" baseline="-25000" dirty="0"/>
              <a:t>cable</a:t>
            </a:r>
            <a:r>
              <a:rPr lang="de-DE" sz="1600" b="1" i="1" dirty="0"/>
              <a:t> + C</a:t>
            </a:r>
            <a:r>
              <a:rPr lang="de-DE" sz="1600" b="1" i="1" baseline="-25000" dirty="0"/>
              <a:t>scope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9462" y="5029200"/>
            <a:ext cx="2028825" cy="600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Kompensieren</a:t>
            </a:r>
            <a:r>
              <a:rPr lang="en-US" dirty="0"/>
              <a:t> der </a:t>
            </a:r>
            <a:r>
              <a:rPr lang="en-US" dirty="0" err="1"/>
              <a:t>Messsonden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2500" y="4343400"/>
            <a:ext cx="7239000" cy="22098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Schließen Sie Kanal-1- und Kanal-2-Messsonden am „Probe Comp“-Anschluss an (entspricht „Demo2“).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Stellen Sie die V/div- und s/div-Knöpfe so ein, dass beide Wellenformen angezeigt werden.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Stellen Sie den variablen Kompensationskondensator für die Messsonde (Ccomp) für beide Messsonden mit einem kleinen Schlitzschraubendreher ein, um ein flaches (rechteckiges) Ergebnis zu erhalten.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Fig21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619432" y="1246275"/>
            <a:ext cx="3810000" cy="2292679"/>
          </a:xfrm>
          <a:prstGeom prst="rect">
            <a:avLst/>
          </a:prstGeom>
        </p:spPr>
      </p:pic>
      <p:pic>
        <p:nvPicPr>
          <p:cNvPr id="13" name="Picture 12" descr="Fig22.png"/>
          <p:cNvPicPr>
            <a:picLocks noChangeAspect="1"/>
          </p:cNvPicPr>
          <p:nvPr/>
        </p:nvPicPr>
        <p:blipFill>
          <a:blip r:embed="rId4" cstate="screen"/>
          <a:srcRect t="10686"/>
          <a:stretch>
            <a:fillRect/>
          </a:stretch>
        </p:blipFill>
        <p:spPr>
          <a:xfrm>
            <a:off x="4734232" y="1246275"/>
            <a:ext cx="3810000" cy="2292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5916" y="3662064"/>
            <a:ext cx="2475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sz="1600" b="1" i="0" dirty="0" smtClean="0">
                <a:latin typeface="Arial"/>
                <a:ea typeface="+mn-ea"/>
                <a:cs typeface="+mn-cs"/>
              </a:rPr>
              <a:t>Richtige Kompensation</a:t>
            </a:r>
            <a:endParaRPr lang="de-DE" sz="16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1341" y="3538954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sz="1600" b="1" i="0" dirty="0" smtClean="0">
                <a:latin typeface="Arial"/>
                <a:ea typeface="+mn-ea"/>
                <a:cs typeface="+mn-cs"/>
              </a:rPr>
              <a:t>Kanal 1 (gelb) = Überkompensiert</a:t>
            </a:r>
          </a:p>
          <a:p>
            <a:pPr algn="l">
              <a:buNone/>
            </a:pPr>
            <a:r>
              <a:rPr lang="de-DE" sz="1600" b="1" i="0" dirty="0" smtClean="0">
                <a:latin typeface="Arial"/>
                <a:ea typeface="+mn-ea"/>
                <a:cs typeface="+mn-cs"/>
              </a:rPr>
              <a:t>Kanal 2 (grün) = Unterkompensiert</a:t>
            </a:r>
            <a:endParaRPr lang="de-DE" sz="16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Messsondenbelastung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276600"/>
            <a:ext cx="7777163" cy="2537469"/>
          </a:xfrm>
        </p:spPr>
        <p:txBody>
          <a:bodyPr/>
          <a:lstStyle/>
          <a:p>
            <a:pPr marL="285750" indent="-285750">
              <a:buFont typeface="Arial Narrow" panose="020B0606020202030204" pitchFamily="34" charset="0"/>
              <a:buChar char="―"/>
            </a:pPr>
            <a:r>
              <a:rPr lang="de-DE" dirty="0"/>
              <a:t>Das Modell für den Messsonden- und Oszilloskopeingang kann auf einen einzigen Widerstand und einen Kondensator vereinfacht werden</a:t>
            </a:r>
            <a:r>
              <a:rPr lang="de-DE" dirty="0" smtClean="0"/>
              <a:t>.</a:t>
            </a:r>
            <a:endParaRPr lang="de-DE" dirty="0"/>
          </a:p>
          <a:p>
            <a:pPr marL="285750" indent="-285750">
              <a:buFont typeface="Arial Narrow" panose="020B0606020202030204" pitchFamily="34" charset="0"/>
              <a:buChar char="―"/>
            </a:pPr>
            <a:r>
              <a:rPr lang="de-DE" dirty="0"/>
              <a:t>Jedes Gerät (nicht nur ein Oszilloskop), das an eine Schaltung angeschlossen wird, wird Teil des Messobjekts und wirkt sich auf die gemessenen Ergebnisse aus… besonders bei höheren Frequenzen. </a:t>
            </a:r>
          </a:p>
          <a:p>
            <a:pPr marL="285750" indent="-285750">
              <a:buFont typeface="Arial Narrow" panose="020B0606020202030204" pitchFamily="34" charset="0"/>
              <a:buChar char="―"/>
            </a:pPr>
            <a:r>
              <a:rPr lang="de-DE" dirty="0"/>
              <a:t>„Belastung“ weist auf die negativen Auswirkungen des Oszilloskops/der Messsonde auf die Leistung der Schaltung hin.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b="1" i="1" dirty="0" err="1"/>
              <a:t>Messsonden</a:t>
            </a:r>
            <a:r>
              <a:rPr lang="en-US" sz="1800" b="1" i="1" dirty="0"/>
              <a:t>- + </a:t>
            </a:r>
            <a:r>
              <a:rPr lang="en-US" sz="1800" b="1" i="1" dirty="0" err="1"/>
              <a:t>Oszilloskop-Belastungsmodell</a:t>
            </a:r>
            <a:endParaRPr lang="en-US" sz="1800" b="1" i="1" dirty="0"/>
          </a:p>
          <a:p>
            <a:endParaRPr lang="en-US" sz="1800" i="1" dirty="0" smtClean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4096" y="1295400"/>
            <a:ext cx="2369746" cy="17518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0496" y="1676400"/>
            <a:ext cx="6575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C</a:t>
            </a:r>
            <a:r>
              <a:rPr lang="en-US" sz="1600" b="1" baseline="-25000" dirty="0" err="1" smtClean="0"/>
              <a:t>Load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15496" y="1828800"/>
            <a:ext cx="8858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Load</a:t>
            </a:r>
            <a:r>
              <a:rPr lang="en-US" sz="1600" b="1" baseline="-25000" dirty="0" smtClean="0"/>
              <a:t> 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Aufgabe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25076" y="3429000"/>
            <a:ext cx="7826525" cy="1905000"/>
          </a:xfrm>
        </p:spPr>
        <p:txBody>
          <a:bodyPr/>
          <a:lstStyle/>
          <a:p>
            <a:pPr marL="347472" indent="-347472">
              <a:spcBef>
                <a:spcPts val="0"/>
              </a:spcBef>
              <a:spcAft>
                <a:spcPts val="1080"/>
              </a:spcAft>
              <a:buFont typeface="Arial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Annahme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scope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15pF,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cable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100pF und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tip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15pF,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berechnen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Sie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comp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bei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korrekter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Einstellung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   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comp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______</a:t>
            </a:r>
          </a:p>
          <a:p>
            <a:pPr marL="347472" indent="-347472">
              <a:spcBef>
                <a:spcPts val="0"/>
              </a:spcBef>
              <a:spcAft>
                <a:spcPts val="1080"/>
              </a:spcAft>
              <a:buFont typeface="Arial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Berechnen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Sie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anhand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des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berechneten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Wertes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von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comp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den Wert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Load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  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Load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______</a:t>
            </a:r>
          </a:p>
          <a:p>
            <a:pPr marL="347472" indent="-347472">
              <a:spcBef>
                <a:spcPts val="0"/>
              </a:spcBef>
              <a:spcAft>
                <a:spcPts val="1080"/>
              </a:spcAft>
              <a:buFont typeface="Arial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Arial"/>
              </a:rPr>
              <a:t>Berechnen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Sie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anhand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des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berechneten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Wertes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von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Load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die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kapazitive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Reaktanz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von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Arial"/>
              </a:rPr>
              <a:t>Load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bei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500 </a:t>
            </a:r>
            <a:r>
              <a:rPr lang="en-US" sz="1800" dirty="0" err="1">
                <a:solidFill>
                  <a:srgbClr val="000000"/>
                </a:solidFill>
                <a:latin typeface="Arial"/>
              </a:rPr>
              <a:t>MHz.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sz="1800" b="1" i="1" dirty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1800" b="1" i="1" baseline="-25000" dirty="0">
                <a:solidFill>
                  <a:srgbClr val="000000"/>
                </a:solidFill>
                <a:latin typeface="Arial"/>
              </a:rPr>
              <a:t>C-Load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= ______</a:t>
            </a:r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1332833"/>
            <a:ext cx="1783881" cy="131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4052" y="1630671"/>
            <a:ext cx="9916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 </a:t>
            </a:r>
            <a:r>
              <a:rPr lang="en-US" sz="1400" baseline="-25000" dirty="0" smtClean="0">
                <a:solidFill>
                  <a:srgbClr val="FF0000"/>
                </a:solidFill>
              </a:rPr>
              <a:t>Load</a:t>
            </a:r>
            <a:r>
              <a:rPr lang="en-US" sz="1400" dirty="0" smtClean="0">
                <a:solidFill>
                  <a:srgbClr val="FF0000"/>
                </a:solidFill>
              </a:rPr>
              <a:t> = ?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342" y="1152691"/>
            <a:ext cx="4358997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927543" y="1448304"/>
            <a:ext cx="968279" cy="96866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192010" cy="514350"/>
          </a:xfrm>
        </p:spPr>
        <p:txBody>
          <a:bodyPr/>
          <a:lstStyle/>
          <a:p>
            <a:r>
              <a:rPr lang="en-US" dirty="0" err="1"/>
              <a:t>Verwenden</a:t>
            </a:r>
            <a:r>
              <a:rPr lang="en-US" dirty="0"/>
              <a:t> des </a:t>
            </a:r>
            <a:r>
              <a:rPr lang="en-US" dirty="0" err="1"/>
              <a:t>Handbuchs</a:t>
            </a:r>
            <a:r>
              <a:rPr lang="en-US" dirty="0"/>
              <a:t> „Oscilloscope Lab Guide and Tutorial“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3" y="1371599"/>
            <a:ext cx="4810127" cy="47274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de-DE" b="1" i="1" u="sng" dirty="0">
                <a:solidFill>
                  <a:srgbClr val="000000"/>
                </a:solidFill>
              </a:rPr>
              <a:t>Hausaufgabe</a:t>
            </a:r>
            <a:r>
              <a:rPr lang="de-DE" b="1" i="1" dirty="0">
                <a:solidFill>
                  <a:srgbClr val="000000"/>
                </a:solidFill>
              </a:rPr>
              <a:t> – </a:t>
            </a:r>
            <a:r>
              <a:rPr lang="de-DE" i="1" dirty="0">
                <a:solidFill>
                  <a:srgbClr val="000000"/>
                </a:solidFill>
              </a:rPr>
              <a:t>Lesen Sie die folgenden Abschnitte vor Ihrer ersten praktischen Übung mit dem Oszilloskop:</a:t>
            </a:r>
          </a:p>
          <a:p>
            <a:pPr marL="466344" lvl="1" indent="-228600">
              <a:spcBef>
                <a:spcPts val="0"/>
              </a:spcBef>
              <a:spcAft>
                <a:spcPts val="500"/>
              </a:spcAft>
              <a:buNone/>
            </a:pPr>
            <a:r>
              <a:rPr lang="de-DE" sz="1200" u="sng" dirty="0">
                <a:solidFill>
                  <a:srgbClr val="000000"/>
                </a:solidFill>
              </a:rPr>
              <a:t>Abschnitt 1</a:t>
            </a:r>
            <a:r>
              <a:rPr lang="de-DE" sz="1200" dirty="0">
                <a:solidFill>
                  <a:srgbClr val="000000"/>
                </a:solidFill>
              </a:rPr>
              <a:t> – Erste Schritte</a:t>
            </a:r>
          </a:p>
          <a:p>
            <a:pPr marL="694944" lvl="2" indent="-228600">
              <a:spcBef>
                <a:spcPts val="0"/>
              </a:spcBef>
              <a:spcAft>
                <a:spcPts val="500"/>
              </a:spcAft>
              <a:buClr>
                <a:srgbClr val="0099CC"/>
              </a:buClr>
              <a:buFont typeface="Wingdings"/>
              <a:buChar char="ü"/>
            </a:pPr>
            <a:r>
              <a:rPr lang="de-DE" sz="1200" dirty="0">
                <a:solidFill>
                  <a:srgbClr val="000000"/>
                </a:solidFill>
              </a:rPr>
              <a:t>Oszilloskop-Messsonden</a:t>
            </a:r>
          </a:p>
          <a:p>
            <a:pPr marL="694944" lvl="2" indent="-228600">
              <a:spcBef>
                <a:spcPts val="0"/>
              </a:spcBef>
              <a:spcAft>
                <a:spcPts val="1000"/>
              </a:spcAft>
              <a:buClr>
                <a:srgbClr val="0099CC"/>
              </a:buClr>
              <a:buFont typeface="Wingdings"/>
              <a:buChar char="ü"/>
            </a:pPr>
            <a:r>
              <a:rPr lang="de-DE" sz="1200" dirty="0">
                <a:solidFill>
                  <a:srgbClr val="000000"/>
                </a:solidFill>
              </a:rPr>
              <a:t>Kennenlernen des vorderen Bedienfelds</a:t>
            </a:r>
          </a:p>
          <a:p>
            <a:pPr marL="1160463" lvl="1" indent="-923925"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200" u="sng" dirty="0">
                <a:solidFill>
                  <a:srgbClr val="000000"/>
                </a:solidFill>
              </a:rPr>
              <a:t>Anhang A</a:t>
            </a:r>
            <a:r>
              <a:rPr lang="de-DE" sz="1200" dirty="0">
                <a:solidFill>
                  <a:srgbClr val="000000"/>
                </a:solidFill>
              </a:rPr>
              <a:t> – Oszilloskop-Blockdiagramm und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 Betriebstheorie</a:t>
            </a:r>
          </a:p>
          <a:p>
            <a:pPr marL="1160463" lvl="1" indent="-923925">
              <a:spcBef>
                <a:spcPts val="0"/>
              </a:spcBef>
              <a:spcAft>
                <a:spcPts val="1000"/>
              </a:spcAft>
              <a:buNone/>
            </a:pPr>
            <a:r>
              <a:rPr lang="de-DE" sz="1200" u="sng" dirty="0">
                <a:solidFill>
                  <a:srgbClr val="000000"/>
                </a:solidFill>
              </a:rPr>
              <a:t>Anhang B</a:t>
            </a:r>
            <a:r>
              <a:rPr lang="de-DE" sz="1200" dirty="0">
                <a:solidFill>
                  <a:srgbClr val="000000"/>
                </a:solidFill>
              </a:rPr>
              <a:t> – Tutorial zur </a:t>
            </a:r>
            <a:r>
              <a:rPr lang="de-DE" sz="1200" dirty="0" smtClean="0">
                <a:solidFill>
                  <a:srgbClr val="000000"/>
                </a:solidFill>
              </a:rPr>
              <a:t>Oszilloskopbandbreite</a:t>
            </a:r>
            <a:endParaRPr lang="de-DE" sz="1200" dirty="0"/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de-DE" b="1" i="1" u="sng" dirty="0">
                <a:solidFill>
                  <a:srgbClr val="000000"/>
                </a:solidFill>
              </a:rPr>
              <a:t>Praktische Übungen mit dem Oszilloskop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  <a:tabLst>
                <a:tab pos="1262063" algn="l"/>
                <a:tab pos="1349375" algn="l"/>
              </a:tabLst>
            </a:pPr>
            <a:r>
              <a:rPr lang="de-DE" sz="1200" dirty="0">
                <a:solidFill>
                  <a:srgbClr val="000000"/>
                </a:solidFill>
              </a:rPr>
              <a:t>	</a:t>
            </a:r>
            <a:r>
              <a:rPr lang="de-DE" sz="1200" u="sng" dirty="0">
                <a:solidFill>
                  <a:srgbClr val="000000"/>
                </a:solidFill>
              </a:rPr>
              <a:t>Abschnitt 2</a:t>
            </a:r>
            <a:r>
              <a:rPr lang="de-DE" sz="1200" dirty="0">
                <a:solidFill>
                  <a:srgbClr val="000000"/>
                </a:solidFill>
              </a:rPr>
              <a:t> – Grundlegende Messübungen mit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	Oszilloskop und Wellenformgenerator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	(6 einzelne Übungen)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  <a:tabLst>
                <a:tab pos="1262063" algn="l"/>
                <a:tab pos="1349375" algn="l"/>
              </a:tabLst>
            </a:pPr>
            <a:r>
              <a:rPr lang="de-DE" sz="1200" dirty="0">
                <a:solidFill>
                  <a:srgbClr val="000000"/>
                </a:solidFill>
              </a:rPr>
              <a:t>	</a:t>
            </a:r>
            <a:r>
              <a:rPr lang="de-DE" sz="1200" u="sng" dirty="0">
                <a:solidFill>
                  <a:srgbClr val="000000"/>
                </a:solidFill>
              </a:rPr>
              <a:t>Abschnitt 3</a:t>
            </a:r>
            <a:r>
              <a:rPr lang="de-DE" sz="1200" dirty="0">
                <a:solidFill>
                  <a:srgbClr val="000000"/>
                </a:solidFill>
              </a:rPr>
              <a:t> – Fortgeschrittene Messübungen mit dem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	Oszilloskop (9 optionale Übungen, die Ihr </a:t>
            </a:r>
            <a:br>
              <a:rPr lang="de-DE" sz="1200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rgbClr val="000000"/>
                </a:solidFill>
              </a:rPr>
              <a:t>	Professor Ihnen zuteilen kann)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5029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Oszilloskop-Übungshandbuch </a:t>
            </a:r>
            <a:br>
              <a:rPr lang="de-DE" sz="1400" b="1" dirty="0"/>
            </a:br>
            <a:r>
              <a:rPr lang="de-DE" sz="1400" b="1" dirty="0"/>
              <a:t>und Tutorial</a:t>
            </a:r>
          </a:p>
          <a:p>
            <a:pPr algn="ctr"/>
            <a:r>
              <a:rPr lang="de-DE" sz="1400" b="1" dirty="0"/>
              <a:t>Herunterladen unter </a:t>
            </a:r>
            <a:r>
              <a:rPr lang="en-US" sz="1400" b="1" dirty="0" smtClean="0"/>
              <a:t>www.keysight.com/find/EDK</a:t>
            </a:r>
            <a:endParaRPr lang="en-US" sz="1400" b="1" dirty="0"/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3315" y="1525302"/>
            <a:ext cx="2598969" cy="3387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63500" prst="coolSlant"/>
            <a:bevelB w="165100" prst="coolSlant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645" y="457200"/>
            <a:ext cx="8011160" cy="514350"/>
          </a:xfrm>
        </p:spPr>
        <p:txBody>
          <a:bodyPr/>
          <a:lstStyle/>
          <a:p>
            <a:r>
              <a:rPr lang="de-DE" dirty="0"/>
              <a:t>Hinweise zur Befolgung der Anweisungen </a:t>
            </a:r>
            <a:br>
              <a:rPr lang="de-DE" dirty="0"/>
            </a:br>
            <a:r>
              <a:rPr lang="de-DE" dirty="0"/>
              <a:t>des Übungshandbuchs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49119" y="990600"/>
            <a:ext cx="7239000" cy="6600206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Fett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gedruckte Wörter in Klammern, zum Beispiel [Help] Hilfe, beziehen sich auf eine Taste auf dem vorderen 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Bedienfeld.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„Softkeys“ beziehen sich auf die sechs Tasten unter der Oszilloskopanzeige. Die Funktion dieser Tasten ändert sich je nach Menüauswahl.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de-DE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Ein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mit dem runden grünen Pfeil (      ) gekennzeichneter </a:t>
            </a:r>
            <a:br>
              <a:rPr lang="de-DE" sz="1800" dirty="0">
                <a:solidFill>
                  <a:schemeClr val="tx1"/>
                </a:solidFill>
                <a:latin typeface="+mn-lt"/>
              </a:rPr>
            </a:br>
            <a:r>
              <a:rPr lang="de-DE" sz="1800" dirty="0">
                <a:solidFill>
                  <a:schemeClr val="tx1"/>
                </a:solidFill>
                <a:latin typeface="+mn-lt"/>
              </a:rPr>
              <a:t>Softkey weist darauf hin, dass der allgemeine „Entry“-Eingabedrehknopf diese Auswahl oder Variable steuert.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0975" y="160020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gilent_192832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00199" y="3209698"/>
            <a:ext cx="4343400" cy="915437"/>
          </a:xfrm>
          <a:prstGeom prst="rect">
            <a:avLst/>
          </a:prstGeom>
        </p:spPr>
      </p:pic>
      <p:pic>
        <p:nvPicPr>
          <p:cNvPr id="10" name="Picture 9" descr="sym_entk.wm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19600" y="4883727"/>
            <a:ext cx="298038" cy="253594"/>
          </a:xfrm>
          <a:prstGeom prst="rect">
            <a:avLst/>
          </a:prstGeom>
        </p:spPr>
      </p:pic>
      <p:pic>
        <p:nvPicPr>
          <p:cNvPr id="11" name="Picture 10" descr="Entry Knob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646854" y="4051633"/>
            <a:ext cx="789274" cy="14287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6063893" y="3920564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033072" y="335459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139361" y="5483129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Eingabedrehknopf</a:t>
            </a:r>
          </a:p>
        </p:txBody>
      </p:sp>
      <p:cxnSp>
        <p:nvCxnSpPr>
          <p:cNvPr id="20" name="Elbow Connector 19"/>
          <p:cNvCxnSpPr/>
          <p:nvPr/>
        </p:nvCxnSpPr>
        <p:spPr bwMode="auto">
          <a:xfrm rot="10800000">
            <a:off x="1523999" y="3362098"/>
            <a:ext cx="3200400" cy="1143000"/>
          </a:xfrm>
          <a:prstGeom prst="bentConnector3">
            <a:avLst>
              <a:gd name="adj1" fmla="val 123016"/>
            </a:avLst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4454319" y="4619398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724399" y="4505098"/>
            <a:ext cx="2791667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25580" y="3810554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sz="1600" b="1" i="0" smtClean="0">
                <a:latin typeface="Arial"/>
                <a:ea typeface="+mn-ea"/>
                <a:cs typeface="+mn-cs"/>
              </a:rPr>
              <a:t>Softkeys</a:t>
            </a:r>
            <a:endParaRPr lang="de-DE" sz="1600" b="1" i="0"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5580" y="3251754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sz="1600" b="1" i="0" dirty="0" smtClean="0">
                <a:latin typeface="Arial"/>
                <a:ea typeface="+mn-ea"/>
                <a:cs typeface="+mn-cs"/>
              </a:rPr>
              <a:t>Softkey-Funktions-</a:t>
            </a:r>
            <a:br>
              <a:rPr lang="de-DE" sz="1600" b="1" i="0" dirty="0" smtClean="0">
                <a:latin typeface="Arial"/>
                <a:ea typeface="+mn-ea"/>
                <a:cs typeface="+mn-cs"/>
              </a:rPr>
            </a:br>
            <a:r>
              <a:rPr lang="de-DE" sz="1600" b="1" i="0" dirty="0" smtClean="0">
                <a:latin typeface="Arial"/>
                <a:ea typeface="+mn-ea"/>
                <a:cs typeface="+mn-cs"/>
              </a:rPr>
              <a:t>bezeichnungen</a:t>
            </a:r>
            <a:endParaRPr lang="de-DE" sz="1600" b="1" i="0" dirty="0"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2298718"/>
            <a:ext cx="3752850" cy="34932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57200" indent="-457200">
              <a:spcAft>
                <a:spcPts val="1000"/>
              </a:spcAft>
              <a:buFont typeface="Arial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Verbinden Sie eine Messsonde mit dem BNC-Eingang von Kanal 1 und mit dem Anschluss mit der Bezeichnung „Demo1“ auf dem Oszilloskop.</a:t>
            </a:r>
          </a:p>
          <a:p>
            <a:pPr marL="457200" indent="-457200">
              <a:spcAft>
                <a:spcPts val="1000"/>
              </a:spcAft>
              <a:buFont typeface="Arial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Verbinden Sie eine weitere Messsonde mit dem BNC-Eingang von Kanal 2 und mit dem Anschluss mit der Bezeichnung „Demo2“ auf dem Oszilloskop.</a:t>
            </a:r>
          </a:p>
          <a:p>
            <a:pPr marL="457200" indent="-457200">
              <a:spcAft>
                <a:spcPts val="1000"/>
              </a:spcAft>
              <a:buFont typeface="Arial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Schließen Sie die Erdungsklemmen 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der beiden Messsonden an den Erdungsanschluss in der Mitte an.</a:t>
            </a:r>
          </a:p>
          <a:p>
            <a:pPr marL="457200" indent="-457200">
              <a:spcAft>
                <a:spcPts val="1000"/>
              </a:spcAft>
              <a:buFont typeface="Arial"/>
              <a:buAutoNum type="arabicPeriod"/>
            </a:pPr>
            <a:r>
              <a:rPr lang="de-DE" sz="1400" dirty="0">
                <a:solidFill>
                  <a:srgbClr val="000000"/>
                </a:solidFill>
              </a:rPr>
              <a:t>Drücken Sie </a:t>
            </a:r>
            <a:r>
              <a:rPr lang="de-DE" sz="1400" b="1" dirty="0">
                <a:solidFill>
                  <a:srgbClr val="000000"/>
                </a:solidFill>
              </a:rPr>
              <a:t>[Help] Hilfe</a:t>
            </a:r>
            <a:r>
              <a:rPr lang="de-DE" sz="1400" dirty="0">
                <a:solidFill>
                  <a:srgbClr val="000000"/>
                </a:solidFill>
              </a:rPr>
              <a:t>, und drücken Sie anschließend den Softkey </a:t>
            </a:r>
            <a:r>
              <a:rPr lang="de-DE" sz="1400" b="1" dirty="0">
                <a:solidFill>
                  <a:srgbClr val="000000"/>
                </a:solidFill>
              </a:rPr>
              <a:t>Training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b="1" dirty="0">
                <a:solidFill>
                  <a:srgbClr val="000000"/>
                </a:solidFill>
              </a:rPr>
              <a:t>Signals</a:t>
            </a:r>
            <a:r>
              <a:rPr lang="de-DE" sz="1400" dirty="0">
                <a:solidFill>
                  <a:srgbClr val="000000"/>
                </a:solidFill>
              </a:rPr>
              <a:t> (Trainingssignale).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Zugreifen auf die integrierten Trainingssignale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838200"/>
            <a:ext cx="7239000" cy="914400"/>
          </a:xfrm>
        </p:spPr>
        <p:txBody>
          <a:bodyPr/>
          <a:lstStyle/>
          <a:p>
            <a:pPr algn="ctr">
              <a:spcAft>
                <a:spcPts val="1000"/>
              </a:spcAft>
              <a:buClr>
                <a:schemeClr val="accent1"/>
              </a:buClr>
            </a:pPr>
            <a:r>
              <a:rPr lang="de-DE" sz="2000" b="1" i="1" dirty="0"/>
              <a:t>Die meisten Oszilloskopübungen beziehen sich auf eine Vielzahl von Trainingssignalen, die in die </a:t>
            </a:r>
            <a:r>
              <a:rPr lang="de-DE" sz="2000" b="1" i="1" dirty="0" smtClean="0"/>
              <a:t>Keysight-Oszilloskope </a:t>
            </a:r>
            <a:r>
              <a:rPr lang="de-DE" sz="2000" b="1" i="1" dirty="0"/>
              <a:t>der 2000- oder 3000 X-Serien integriert sind, wenn diese mit der DSOXEDK-Schulungskit-Option lizenziert wurden.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5492691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400" b="1" dirty="0"/>
              <a:t>Anschließen an die Testanschlüsse mit Trainingssignalen mit passiven 10:1-Messsonden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057400"/>
            <a:ext cx="361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3810000"/>
            <a:ext cx="1379638" cy="13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21424" y="5595323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192010" cy="514350"/>
          </a:xfrm>
        </p:spPr>
        <p:txBody>
          <a:bodyPr/>
          <a:lstStyle/>
          <a:p>
            <a:r>
              <a:rPr lang="de-DE" dirty="0">
                <a:solidFill>
                  <a:schemeClr val="accent5"/>
                </a:solidFill>
                <a:latin typeface="+mj-lt"/>
              </a:rPr>
              <a:t>Zusätzliche von Agilent Technologies verfügbare technische Ressourcen </a:t>
            </a:r>
            <a:endParaRPr lang="en-US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Page </a:t>
            </a:r>
            <a:fld id="{8BB90AAA-09E7-431A-A72C-6CAEF4B3EBC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1632667"/>
              </p:ext>
            </p:extLst>
          </p:nvPr>
        </p:nvGraphicFramePr>
        <p:xfrm>
          <a:off x="457200" y="1447800"/>
          <a:ext cx="8382000" cy="3545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5532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Applikationsbericht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Publikation</a:t>
                      </a:r>
                      <a:r>
                        <a:rPr lang="en-US" sz="1800" baseline="0" dirty="0" err="1" smtClean="0"/>
                        <a:t>snr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 Fundamentals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5989-8064EN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 Bandwidths for your Applications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5989-5733EN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 Sample Rates vs. Sampling Fidelity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5989-5732EN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Oscilloscopes for Best Waveform Update Rates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5989-7885EN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Oscilloscopes for Best Display Quality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5989-2003EN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 Vertical Noise Characteristics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5989-3020EN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Oscilloscopes to Debug</a:t>
                      </a:r>
                      <a:r>
                        <a:rPr lang="en-US" sz="1600" baseline="0" dirty="0" smtClean="0"/>
                        <a:t> Mixed-signal Designs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5989-3702EN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Evaluating Oscilloscope Segmented Memory for Serial Bus Applications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5990-5817EN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4907" y="5605046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Insert pub # in place of “xxxx-xxxx”</a:t>
            </a:r>
            <a:endParaRPr lang="en-US" sz="20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745419" y="5204936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http://literature.cdn.keysight.com/litweb/pdf/xxxx-xxxxEN.pdf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10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Fragen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 und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Antworten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gilent TT Cond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/>
              <a:t>Page </a:t>
            </a:r>
            <a:fld id="{DF3F2893-9D9B-405B-A59F-3BE6F959EA6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461963" y="1533525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Q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892300" y="2968625"/>
            <a:ext cx="76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&amp;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640013" y="3138488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2"/>
                    </a:gs>
                    <a:gs pos="50000">
                      <a:srgbClr val="FF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/>
                <a:cs typeface="Arial"/>
              </a:rPr>
              <a:t>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07221" y="838200"/>
            <a:ext cx="50843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8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392160" cy="514350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Oszilloskop</a:t>
            </a:r>
            <a:r>
              <a:rPr lang="en-US" dirty="0"/>
              <a:t>?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38200" y="3200400"/>
            <a:ext cx="7696200" cy="2538115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Oszilloskope wandeln elektrische Eingangssignale in eine sichtbare Messkurve auf einem Bildschirm um - mit anderen Worten, sie verwandeln Elektrizität in Licht.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Oszilloskope stellen zeitlich veränderliche elektrische Signale dynamisch in zwei Dimensionen dar (normalerweise Spannung im Verhältnis zur Zeit).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Oszilloskope werden von Ingenieuren und Technikern zum Testen, Verifizieren und zur Fehlerbehebung elektronischer Entwürfe verwendet. 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de-DE" sz="1600" dirty="0">
                <a:solidFill>
                  <a:schemeClr val="tx1"/>
                </a:solidFill>
                <a:latin typeface="+mn-lt"/>
              </a:rPr>
              <a:t>Oszilloskope sind das Hauptinstrument zum Testen von Experimenten in Elektrotechnik- und Physikübungen.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654595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de-DE" b="1" dirty="0"/>
              <a:t>Os·zil·lo·skop</a:t>
            </a:r>
          </a:p>
        </p:txBody>
      </p:sp>
      <p:pic>
        <p:nvPicPr>
          <p:cNvPr id="7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990600"/>
            <a:ext cx="2971800" cy="157133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Bezeichnungen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1048179"/>
            <a:ext cx="7239000" cy="457200"/>
          </a:xfrm>
        </p:spPr>
        <p:txBody>
          <a:bodyPr/>
          <a:lstStyle/>
          <a:p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Oszilloskop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Gängige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Terminologie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+mn-lt"/>
              </a:rPr>
              <a:t>DSO –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Digitales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Speicheroszilloskop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Digitales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Oszilloskop</a:t>
            </a:r>
            <a:endParaRPr lang="en-US" sz="1800" u="sng" dirty="0">
              <a:solidFill>
                <a:schemeClr val="tx1"/>
              </a:solidFill>
              <a:latin typeface="+mn-lt"/>
            </a:endParaRPr>
          </a:p>
          <a:p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Analoges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Oszilloskop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Ältere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Technologie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die 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 err="1">
                <a:solidFill>
                  <a:schemeClr val="tx1"/>
                </a:solidFill>
                <a:latin typeface="+mn-lt"/>
              </a:rPr>
              <a:t>gelegentlich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noch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immer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zu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finden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ist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Kathodenstrahloszilloskop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athode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ay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scilloscope (CRO).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Auch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wenn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die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wenigsten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Oszilloskope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noch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Kathodenstrahlröhren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zur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Darstellung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von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Wellenformen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verwenden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werden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sie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von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Australiern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Neuseeländern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noch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immer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liebevoll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CROs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bezeichnet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1800" u="sng" dirty="0" err="1">
                <a:solidFill>
                  <a:schemeClr val="tx1"/>
                </a:solidFill>
                <a:latin typeface="+mn-lt"/>
              </a:rPr>
              <a:t>Oszi</a:t>
            </a:r>
            <a:endParaRPr lang="en-US" sz="1800" u="sng" dirty="0">
              <a:solidFill>
                <a:schemeClr val="tx1"/>
              </a:solidFill>
              <a:latin typeface="+mn-lt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+mn-lt"/>
              </a:rPr>
              <a:t>MSO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– Mixed-Signal-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Oszilloskop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enthält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Logikanalysekanäle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zur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Erfassung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2054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593766"/>
            <a:ext cx="1962150" cy="1882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Grundlagen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Messsonden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de-DE" dirty="0"/>
              <a:t>Messsonden dienen zum Übertragen des Signals vom Messobjekt zu den BNC-Eingängen des Oszilloskops.</a:t>
            </a:r>
          </a:p>
          <a:p>
            <a:pPr marL="285750" lvl="0" indent="-285750">
              <a:buFont typeface="Arial" pitchFamily="34" charset="0"/>
              <a:buChar char="−"/>
            </a:pPr>
            <a:r>
              <a:rPr lang="de-DE" kern="0" dirty="0"/>
              <a:t>Es gibt viele verschiedene Messsonden, die zu verschiedenen und speziellen Zwecke eingesetzt werden (Hochfrequenzanwendungen, Hochspannungs-</a:t>
            </a:r>
            <a:br>
              <a:rPr lang="de-DE" kern="0" dirty="0"/>
            </a:br>
            <a:r>
              <a:rPr lang="de-DE" kern="0" dirty="0"/>
              <a:t>anwendungen, Stromstärke etc</a:t>
            </a:r>
            <a:r>
              <a:rPr lang="de-DE" kern="0" dirty="0" smtClean="0"/>
              <a:t>.).</a:t>
            </a:r>
            <a:endParaRPr lang="de-DE" kern="0" dirty="0"/>
          </a:p>
          <a:p>
            <a:pPr marL="285750" lvl="0" indent="-285750">
              <a:buFont typeface="Arial" pitchFamily="34" charset="0"/>
              <a:buChar char="−"/>
            </a:pPr>
            <a:r>
              <a:rPr lang="de-DE" kern="0" dirty="0"/>
              <a:t>Der gängigste Messsondentyp ist eine </a:t>
            </a:r>
            <a:br>
              <a:rPr lang="de-DE" kern="0" dirty="0"/>
            </a:br>
            <a:r>
              <a:rPr lang="de-DE" kern="0" dirty="0"/>
              <a:t>„passive 10:1-Spannungsteiler-Messsonde“.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sz="180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upload.wikimedia.org/wikipedia/commons/thumb/6/67/ScopeProbe.JPG/220px-ScopeProbe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600200"/>
            <a:ext cx="3606800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10:1-Spannungsteiler-Messsonde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35182" y="3886200"/>
            <a:ext cx="7370618" cy="1688960"/>
          </a:xfrm>
        </p:spPr>
        <p:txBody>
          <a:bodyPr/>
          <a:lstStyle/>
          <a:p>
            <a:pPr marL="231775" indent="-231775">
              <a:buClr>
                <a:schemeClr val="accent1"/>
              </a:buClr>
            </a:pPr>
            <a:r>
              <a:rPr lang="de-DE" sz="1800" u="sng" dirty="0" smtClean="0">
                <a:solidFill>
                  <a:schemeClr val="tx1"/>
                </a:solidFill>
                <a:latin typeface="+mn-lt"/>
              </a:rPr>
              <a:t>Passiv: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 Umfasst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keine aktiven Elemente wie Transistoren oder Verstärker. </a:t>
            </a:r>
          </a:p>
          <a:p>
            <a:pPr marL="231775" indent="-231775">
              <a:buClr>
                <a:schemeClr val="accent1"/>
              </a:buClr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10-zu-1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: Reduziert die Amplitude des am BNC-Eingang des Oszilloskops eintreffenden Signals um den Faktor 10. Erhöht außerdem die Eingangsimpedanz um den Faktor 10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.</a:t>
            </a:r>
            <a:endParaRPr lang="de-DE" sz="1800" u="sng" dirty="0">
              <a:solidFill>
                <a:schemeClr val="tx1"/>
              </a:solidFill>
              <a:latin typeface="+mn-lt"/>
            </a:endParaRPr>
          </a:p>
          <a:p>
            <a:pPr marL="231775" indent="-231775" algn="ctr">
              <a:buClr>
                <a:schemeClr val="accent1"/>
              </a:buClr>
            </a:pPr>
            <a:r>
              <a:rPr lang="de-DE" sz="1800" b="1" dirty="0">
                <a:solidFill>
                  <a:schemeClr val="accent5"/>
                </a:solidFill>
                <a:latin typeface="+mn-lt"/>
              </a:rPr>
              <a:t>	Hinweis: Alle Messungen müssen relativ zur Erdung durchgeführt werden!</a:t>
            </a:r>
          </a:p>
          <a:p>
            <a:pPr marL="231775" indent="-231775">
              <a:buClr>
                <a:schemeClr val="accent1"/>
              </a:buClr>
            </a:pPr>
            <a:endParaRPr lang="de-DE" sz="1800" u="sng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accent1"/>
              </a:buClr>
            </a:pPr>
            <a:endParaRPr lang="en-US" sz="18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527" y="1455597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153400" y="2357437"/>
            <a:ext cx="152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7016" y="1143000"/>
            <a:ext cx="5729796" cy="22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3325826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Passive 10:1 Probe Model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76200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Niederfrequenz</a:t>
            </a:r>
            <a:r>
              <a:rPr lang="en-US" dirty="0"/>
              <a:t>-/DC-Modell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00743" y="3352800"/>
            <a:ext cx="8382000" cy="3505200"/>
          </a:xfrm>
        </p:spPr>
        <p:txBody>
          <a:bodyPr/>
          <a:lstStyle/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Niederfrequenz-/DC-Modell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: Vereinfacht auf einen 9-MΩ-Widerstand </a:t>
            </a:r>
            <a:br>
              <a:rPr lang="de-DE" sz="1800" dirty="0">
                <a:solidFill>
                  <a:schemeClr val="tx1"/>
                </a:solidFill>
                <a:latin typeface="+mn-lt"/>
              </a:rPr>
            </a:br>
            <a:r>
              <a:rPr lang="de-DE" sz="1800" dirty="0">
                <a:solidFill>
                  <a:schemeClr val="tx1"/>
                </a:solidFill>
                <a:latin typeface="+mn-lt"/>
              </a:rPr>
              <a:t>in Reihe mit der 1-MΩ-Eingangsbegrenzung.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Sondendämpfungsfaktor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Einige Oszilloskope wie die 3000 X-Serie von 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Keysight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erkennt 10:1-Messsonden automatisch und passt alle vertikalen Einstellungen und Spannungsmessungen relativ zur Prüfspitze an.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Einige Oszilloskope wie die 2000 X-Serie von </a:t>
            </a:r>
            <a:r>
              <a:rPr lang="de-DE" sz="1800" dirty="0" smtClean="0">
                <a:solidFill>
                  <a:schemeClr val="tx1"/>
                </a:solidFill>
                <a:latin typeface="+mn-lt"/>
              </a:rPr>
              <a:t>Keysight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erfordert die manuelle Eingabe eines 10:1-Sondendämpfungsfaktors.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de-DE" sz="1800" u="sng" dirty="0">
                <a:solidFill>
                  <a:schemeClr val="tx1"/>
                </a:solidFill>
                <a:latin typeface="+mn-lt"/>
              </a:rPr>
              <a:t>Dynamisches/AC-Modell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: Wird später und in Übung 5 besprochen.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 marL="231775" indent="-231775">
              <a:spcBef>
                <a:spcPts val="600"/>
              </a:spcBef>
              <a:buClr>
                <a:schemeClr val="accent1"/>
              </a:buClr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030489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82229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Passive 10:1 Probe Model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91767" y="867736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Anzeige</a:t>
            </a:r>
            <a:r>
              <a:rPr lang="en-US" dirty="0"/>
              <a:t> des </a:t>
            </a:r>
            <a:r>
              <a:rPr lang="en-US" dirty="0" err="1"/>
              <a:t>Oszilloskops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110209" y="4876800"/>
            <a:ext cx="7239000" cy="144453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Anzeigebereich für die Wellenform mit Gitterlinien (Divisionen).</a:t>
            </a:r>
          </a:p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Vertikaler Abstand der Gitterlinien relativ zur Volt/Div.-Einstellung.</a:t>
            </a:r>
          </a:p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de-DE" sz="1800" dirty="0">
                <a:solidFill>
                  <a:schemeClr val="tx1"/>
                </a:solidFill>
                <a:latin typeface="+mn-lt"/>
              </a:rPr>
              <a:t>Horizontaler Abstand der Gitterlinien relativ zur Sek./Div.-Einstellung.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414624" y="2445528"/>
            <a:ext cx="79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Volts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73078" y="4360554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Zeit</a:t>
            </a:r>
          </a:p>
          <a:p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275188" y="1560264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1237882" y="3807370"/>
            <a:ext cx="1143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2164866" y="4589154"/>
            <a:ext cx="20558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363678" y="4589154"/>
            <a:ext cx="205898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020450" y="76923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72564" y="783750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278" y="1145510"/>
            <a:ext cx="181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FF00"/>
                </a:solidFill>
              </a:rPr>
              <a:t>Vertikal </a:t>
            </a:r>
            <a:r>
              <a:rPr lang="en-US" sz="1600" b="1" dirty="0" smtClean="0">
                <a:solidFill>
                  <a:srgbClr val="FFFF00"/>
                </a:solidFill>
              </a:rPr>
              <a:t>= 1 V/div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7478" y="1145510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Horizontal = 1 µs/div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6363743" y="1569789"/>
            <a:ext cx="27622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54117" y="1569789"/>
            <a:ext cx="2952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39867" y="1426914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1 Div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3931955" y="2002382"/>
            <a:ext cx="276224" cy="1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6200000" flipH="1">
            <a:off x="3917669" y="1292771"/>
            <a:ext cx="304798" cy="15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 rot="16200000">
            <a:off x="3810113" y="1526241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1 Div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20834" y="1291064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Durchführen</a:t>
            </a:r>
            <a:r>
              <a:rPr lang="en-US" dirty="0"/>
              <a:t> von </a:t>
            </a:r>
            <a:r>
              <a:rPr lang="en-US" dirty="0" err="1"/>
              <a:t>Messungen</a:t>
            </a:r>
            <a:r>
              <a:rPr lang="en-US" dirty="0"/>
              <a:t>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335" y="4876800"/>
            <a:ext cx="7172326" cy="114300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v-SE" dirty="0"/>
              <a:t>Periode (T) = 4 Divisionen x 1 µs/div = 4 µs, Freq = 1/T = 250 kHz.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v-SE" dirty="0"/>
              <a:t>V p-p = 6 Divisionen x 1 V/div = 6 V p-p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v-SE" dirty="0"/>
              <a:t>V max = +4 Divisionen x 1 V/div = +4 V, V min = ?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831559" y="295866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V p-p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3606" y="435032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FF00"/>
                </a:solidFill>
              </a:rPr>
              <a:t>Periode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759500" y="3900500"/>
            <a:ext cx="838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48978" y="4498192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949517" y="1192564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01631" y="1207078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2345" y="1568838"/>
            <a:ext cx="1603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FFFF00"/>
                </a:solidFill>
              </a:rPr>
              <a:t>Vertika</a:t>
            </a:r>
            <a:r>
              <a:rPr lang="en-US" sz="1400" b="1" dirty="0" smtClean="0">
                <a:solidFill>
                  <a:srgbClr val="FFFF00"/>
                </a:solidFill>
              </a:rPr>
              <a:t> = 1 V/div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6545" y="1568838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Horizontal = 1 µs/div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721400" y="2305742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4192322" y="4498192"/>
            <a:ext cx="62411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2762436" y="2492715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V max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2940803" y="2097098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901909" y="328625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5835" y="31694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Anzeige für Null-Linie (0,0 V)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1463634" y="355477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859148" y="3402364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756062" y="708958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err="1" smtClean="0">
                <a:latin typeface="+mj-lt"/>
              </a:rPr>
              <a:t>Durch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visuelle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Schätzung</a:t>
            </a:r>
            <a:r>
              <a:rPr lang="en-US" sz="2000" dirty="0" smtClean="0">
                <a:latin typeface="+mj-lt"/>
              </a:rPr>
              <a:t>– </a:t>
            </a:r>
            <a:r>
              <a:rPr lang="en-US" sz="2000" dirty="0"/>
              <a:t>Die </a:t>
            </a:r>
            <a:r>
              <a:rPr lang="en-US" sz="2000" dirty="0" err="1"/>
              <a:t>gängigste</a:t>
            </a:r>
            <a:r>
              <a:rPr lang="en-US" sz="2000" dirty="0"/>
              <a:t> </a:t>
            </a:r>
            <a:r>
              <a:rPr lang="en-US" sz="2000" dirty="0" err="1"/>
              <a:t>Messmethode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ope Fundamentals for EE Students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24377C"/>
      </a:accent1>
      <a:accent2>
        <a:srgbClr val="8B3C8F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>
          <a:noFill/>
        </a:ln>
      </a:spPr>
      <a:bodyPr rtlCol="0" anchor="ctr"/>
      <a:lstStyle>
        <a:defPPr algn="ctr"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6709</Words>
  <Application>Microsoft Office PowerPoint</Application>
  <PresentationFormat>On-screen Show (4:3)</PresentationFormat>
  <Paragraphs>433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Scope Fundamentals for EE Students</vt:lpstr>
      <vt:lpstr>Grundlagen zu Oszilloskopen </vt:lpstr>
      <vt:lpstr>Übersicht</vt:lpstr>
      <vt:lpstr>Was ist ein Oszilloskop?</vt:lpstr>
      <vt:lpstr>Bezeichnungen</vt:lpstr>
      <vt:lpstr>Grundlagen zu Messsonden</vt:lpstr>
      <vt:lpstr>Passive 10:1-Spannungsteiler-Messsonde</vt:lpstr>
      <vt:lpstr>Niederfrequenz-/DC-Modell</vt:lpstr>
      <vt:lpstr>Die Anzeige des Oszilloskops</vt:lpstr>
      <vt:lpstr>Durchführen von Messungen </vt:lpstr>
      <vt:lpstr>Durchführen von Messungen </vt:lpstr>
      <vt:lpstr>Durchführen von Messungen  </vt:lpstr>
      <vt:lpstr>Die wichtigsten Steuerelemente zum Einrichten des Oszilloskops</vt:lpstr>
      <vt:lpstr>Ordungsgemäßes Skalieren der Wellenform</vt:lpstr>
      <vt:lpstr>Erläuterungen zum Triggern des Oszilloskops</vt:lpstr>
      <vt:lpstr>Beispiele für die Triggerung</vt:lpstr>
      <vt:lpstr>Erweiterte Oszilloskoptriggerung</vt:lpstr>
      <vt:lpstr>Oszilloskop-Betriebstheorie</vt:lpstr>
      <vt:lpstr>Oszilloskop-Leistungsspezifikationen</vt:lpstr>
      <vt:lpstr>Auswählen der richtigen Bandbreite</vt:lpstr>
      <vt:lpstr>Weitere wichtige Oszilloskopspezifikationen</vt:lpstr>
      <vt:lpstr>Weiteres zu Messsonden - Dynamisches/AC-Messsondenmodell</vt:lpstr>
      <vt:lpstr>Kompensieren der Messsonden</vt:lpstr>
      <vt:lpstr>Messsondenbelastung</vt:lpstr>
      <vt:lpstr>Aufgabe</vt:lpstr>
      <vt:lpstr>Verwenden des Handbuchs „Oscilloscope Lab Guide and Tutorial“</vt:lpstr>
      <vt:lpstr>Hinweise zur Befolgung der Anweisungen  des Übungshandbuchs</vt:lpstr>
      <vt:lpstr>Zugreifen auf die integrierten Trainingssignale</vt:lpstr>
      <vt:lpstr>Zusätzliche von Agilent Technologies verfügbare technische Ressourcen </vt:lpstr>
      <vt:lpstr>Fragen und Antworten</vt:lpstr>
    </vt:vector>
  </TitlesOfParts>
  <Company>Agilent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zu Oszilloskopen</dc:title>
  <dc:creator>Administrator</dc:creator>
  <cp:lastModifiedBy>Administrator</cp:lastModifiedBy>
  <cp:revision>26</cp:revision>
  <dcterms:created xsi:type="dcterms:W3CDTF">2014-12-11T04:49:49Z</dcterms:created>
  <dcterms:modified xsi:type="dcterms:W3CDTF">2015-01-05T17:27:17Z</dcterms:modified>
</cp:coreProperties>
</file>